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slide" Target="slides/slide79.xml"/><Relationship Id="rId83" Type="http://schemas.openxmlformats.org/officeDocument/2006/relationships/slide" Target="slides/slide78.xml"/><Relationship Id="rId42" Type="http://schemas.openxmlformats.org/officeDocument/2006/relationships/slide" Target="slides/slide37.xml"/><Relationship Id="rId86" Type="http://schemas.openxmlformats.org/officeDocument/2006/relationships/slide" Target="slides/slide81.xml"/><Relationship Id="rId41" Type="http://schemas.openxmlformats.org/officeDocument/2006/relationships/slide" Target="slides/slide36.xml"/><Relationship Id="rId85" Type="http://schemas.openxmlformats.org/officeDocument/2006/relationships/slide" Target="slides/slide80.xml"/><Relationship Id="rId44" Type="http://schemas.openxmlformats.org/officeDocument/2006/relationships/slide" Target="slides/slide39.xml"/><Relationship Id="rId88" Type="http://schemas.openxmlformats.org/officeDocument/2006/relationships/slide" Target="slides/slide83.xml"/><Relationship Id="rId43" Type="http://schemas.openxmlformats.org/officeDocument/2006/relationships/slide" Target="slides/slide38.xml"/><Relationship Id="rId87" Type="http://schemas.openxmlformats.org/officeDocument/2006/relationships/slide" Target="slides/slide82.xml"/><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0" Type="http://schemas.openxmlformats.org/officeDocument/2006/relationships/slide" Target="slides/slide85.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424954b3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424954b3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435353e1b9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435353e1b9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435353e1b9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435353e1b9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435353e1b9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435353e1b9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435353e1b9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435353e1b9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435353e1b9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435353e1b9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435353e1b9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435353e1b9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423108811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423108811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423108811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423108811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423108811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423108811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442449f28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442449f28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423108811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423108811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4420359cb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4420359cb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4420359cb0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4420359cb0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4420359cb0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4420359cb0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4420359cb0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4420359cb0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4420359cb0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4420359cb0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4420359cb0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4420359cb0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4420359cb0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4420359cb0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4420359cb0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4420359cb0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442449f28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442449f28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4420359cb0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4420359cb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4420359cb0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4420359cb0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4420359cb0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4420359cb0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424127ed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424127ed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424127ed1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424127ed1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424127ed1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424127ed1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424127ed1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424127ed1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424127ed1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424127ed1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f6867225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f6867225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4667b21e10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4667b21e1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424954b39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424954b39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45444a5a8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45444a5a8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f6867225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3f6867225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435353e1b9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435353e1b9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4660e097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4660e097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424954b39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424954b39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424954b39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424954b39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44279dff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44279dff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424954b39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424954b39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424954b39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424954b39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424954b39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424954b39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424954b39d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424954b39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45444a5a8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45444a5a8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44279dff8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44279dff8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424954b39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424954b39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43540de32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43540de32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43540de32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43540de32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4660e07c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4660e07c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43540de32a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43540de32a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43540de32a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43540de32a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43540de32a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43540de32a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43540de32a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43540de32a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4660e07cd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4660e07cd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4667b21e10_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4667b21e10_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43540de32a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43540de32a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43540de32a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43540de32a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43540de32a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43540de32a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43540de32a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43540de32a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43540de32a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43540de32a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43540de32a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43540de32a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43540de32a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43540de32a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43540de32a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43540de32a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4660e07cd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4660e07cd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4667b21e1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4667b21e1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442449f28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442449f28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435353e1b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435353e1b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435353e1b9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435353e1b9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435353e1b9_2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435353e1b9_2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4667b21e10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4667b21e10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435353e1b9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435353e1b9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4667b21e10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4667b21e10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4667b21e10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4667b21e10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435353e1b9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435353e1b9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4667b21e1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4667b21e1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435353e1b9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435353e1b9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435353e1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435353e1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435353e1b9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435353e1b9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435353e1b9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435353e1b9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435353e1b9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435353e1b9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4667b21e10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4667b21e10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4667b21e10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4667b21e10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435353e1b9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435353e1b9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4420359cb0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4420359cb0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93C47D"/>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0.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hyperlink" Target="http://2oqz471sa19h3vbwa53m33yj.wpengine.netdna-cdn.com/wp-content/uploads/2017/01/solar-panels-animation.gif"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hyperlink" Target="https://news.energysage.com/what-are-the-most-efficient-solar-panels-on-the-market/" TargetMode="External"/><Relationship Id="rId4" Type="http://schemas.openxmlformats.org/officeDocument/2006/relationships/hyperlink" Target="https://www.greentechmedia.com/articles/read/a-new-efficiency-world-record-for-a-perovskite-solar-cell-can-oxford-pv-hit#gs.FvTaYJs"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hyperlink" Target="https://www.solarreserve.com/en/technology/molten-salt-energy-storage"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hyperlink" Target="https://www.solarreserve.com/en/technology/molten-salt-energy-storag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5.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20.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6.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hyperlink" Target="https://www.power-technology.com/projects/crescent-dunes-solar-energy-project-nevada/" TargetMode="External"/><Relationship Id="rId4" Type="http://schemas.openxmlformats.org/officeDocument/2006/relationships/hyperlink" Target="https://www.solarreserve.com/en/technology/molten-salt-energy-storage"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hyperlink" Target="https://www.seia.org/initiatives/concentrating-solar-power"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hyperlink" Target="https://www.energy.gov/energysaver/water-heating/solar-water-heaters" TargetMode="External"/><Relationship Id="rId4" Type="http://schemas.openxmlformats.org/officeDocument/2006/relationships/image" Target="../media/image18.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26.png"/><Relationship Id="rId4" Type="http://schemas.openxmlformats.org/officeDocument/2006/relationships/image" Target="../media/image21.png"/><Relationship Id="rId5" Type="http://schemas.openxmlformats.org/officeDocument/2006/relationships/image" Target="../media/image2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3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25.png"/><Relationship Id="rId4" Type="http://schemas.openxmlformats.org/officeDocument/2006/relationships/image" Target="../media/image22.png"/><Relationship Id="rId5" Type="http://schemas.openxmlformats.org/officeDocument/2006/relationships/image" Target="../media/image2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2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3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3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33.png"/><Relationship Id="rId4" Type="http://schemas.openxmlformats.org/officeDocument/2006/relationships/image" Target="../media/image3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3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hyperlink" Target="https://www.usbr.gov/power/edu/pamphlet.pdf" TargetMode="External"/><Relationship Id="rId4" Type="http://schemas.openxmlformats.org/officeDocument/2006/relationships/hyperlink" Target="http://www.wvic.com/Content/Facts_About_Hydropower.cfm" TargetMode="External"/><Relationship Id="rId11" Type="http://schemas.openxmlformats.org/officeDocument/2006/relationships/hyperlink" Target="http://www.wind-power-program.com/betz.htm" TargetMode="External"/><Relationship Id="rId10" Type="http://schemas.openxmlformats.org/officeDocument/2006/relationships/hyperlink" Target="https://www.nuclear-power.net/neutron-moderator/" TargetMode="External"/><Relationship Id="rId12" Type="http://schemas.openxmlformats.org/officeDocument/2006/relationships/hyperlink" Target="http://www.alternative-energy-tutorials.com/wind-energy/wind-turbine-design.html" TargetMode="External"/><Relationship Id="rId9" Type="http://schemas.openxmlformats.org/officeDocument/2006/relationships/hyperlink" Target="https://www.youtube.com/watch?v=1U6Nzcv9Vws" TargetMode="External"/><Relationship Id="rId5" Type="http://schemas.openxmlformats.org/officeDocument/2006/relationships/hyperlink" Target="https://www.netl.doe.gov/File%20Library/Research/Coal/energy%20systems/gasification/gasifipedia/EEGJulyrevisedFINAL1-2003-030-0548-2.pdf" TargetMode="External"/><Relationship Id="rId6" Type="http://schemas.openxmlformats.org/officeDocument/2006/relationships/hyperlink" Target="http://insideenergy.org/2015/11/06/lost-in-transmission-how-much-electricity-disappears-between-a-power-plant-and-your-plug/" TargetMode="External"/><Relationship Id="rId7" Type="http://schemas.openxmlformats.org/officeDocument/2006/relationships/hyperlink" Target="http://greenbugenergy.com/get-educated-knowledge/types-of-turbines#prettyPhoto" TargetMode="External"/><Relationship Id="rId8" Type="http://schemas.openxmlformats.org/officeDocument/2006/relationships/hyperlink" Target="http://www.world-nuclear.org/information-library/nuclear-fuel-cycle/nuclear-power-reactors/nuclear-power-reactors.aspx"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5712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solidFill>
                  <a:srgbClr val="000000"/>
                </a:solidFill>
              </a:rPr>
              <a:t>Energy Conversion and Efficiency</a:t>
            </a:r>
            <a:endParaRPr sz="4000">
              <a:solidFill>
                <a:srgbClr val="000000"/>
              </a:solidFill>
            </a:endParaRPr>
          </a:p>
          <a:p>
            <a:pPr indent="0" lvl="0" marL="0" rtl="0" algn="ctr">
              <a:spcBef>
                <a:spcPts val="0"/>
              </a:spcBef>
              <a:spcAft>
                <a:spcPts val="0"/>
              </a:spcAft>
              <a:buNone/>
            </a:pPr>
            <a:r>
              <a:t/>
            </a:r>
            <a:endParaRPr sz="1800">
              <a:solidFill>
                <a:srgbClr val="000000"/>
              </a:solidFill>
            </a:endParaRPr>
          </a:p>
          <a:p>
            <a:pPr indent="0" lvl="0" marL="0" rtl="0" algn="ctr">
              <a:spcBef>
                <a:spcPts val="0"/>
              </a:spcBef>
              <a:spcAft>
                <a:spcPts val="0"/>
              </a:spcAft>
              <a:buNone/>
            </a:pPr>
            <a:r>
              <a:rPr lang="en" sz="1600">
                <a:solidFill>
                  <a:srgbClr val="000000"/>
                </a:solidFill>
              </a:rPr>
              <a:t>in </a:t>
            </a:r>
            <a:r>
              <a:rPr lang="en" sz="1600">
                <a:solidFill>
                  <a:srgbClr val="000000"/>
                </a:solidFill>
              </a:rPr>
              <a:t>Hydropower, Natural Gas and Fossil Fuel, </a:t>
            </a:r>
            <a:r>
              <a:rPr lang="en" sz="1600">
                <a:solidFill>
                  <a:srgbClr val="000000"/>
                </a:solidFill>
              </a:rPr>
              <a:t>Wind Power</a:t>
            </a:r>
            <a:r>
              <a:rPr lang="en" sz="1600">
                <a:solidFill>
                  <a:srgbClr val="000000"/>
                </a:solidFill>
              </a:rPr>
              <a:t>, Nuclear and Solar Power</a:t>
            </a:r>
            <a:endParaRPr sz="1600">
              <a:solidFill>
                <a:srgbClr val="000000"/>
              </a:solidFill>
            </a:endParaRPr>
          </a:p>
        </p:txBody>
      </p:sp>
      <p:sp>
        <p:nvSpPr>
          <p:cNvPr id="55" name="Google Shape;55;p13"/>
          <p:cNvSpPr txBox="1"/>
          <p:nvPr>
            <p:ph idx="1" type="subTitle"/>
          </p:nvPr>
        </p:nvSpPr>
        <p:spPr>
          <a:xfrm>
            <a:off x="311700" y="32350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000000"/>
                </a:solidFill>
              </a:rPr>
              <a:t>By Raghav Agarwal, Gerald Mace, Tyler Heinrich,</a:t>
            </a:r>
            <a:endParaRPr sz="2400">
              <a:solidFill>
                <a:srgbClr val="000000"/>
              </a:solidFill>
            </a:endParaRPr>
          </a:p>
          <a:p>
            <a:pPr indent="0" lvl="0" marL="0" rtl="0" algn="ctr">
              <a:spcBef>
                <a:spcPts val="0"/>
              </a:spcBef>
              <a:spcAft>
                <a:spcPts val="0"/>
              </a:spcAft>
              <a:buNone/>
            </a:pPr>
            <a:r>
              <a:rPr lang="en" sz="2400">
                <a:solidFill>
                  <a:srgbClr val="000000"/>
                </a:solidFill>
              </a:rPr>
              <a:t>Michael Wolak and Nate Crispel</a:t>
            </a:r>
            <a:endParaRPr sz="2400">
              <a:solidFill>
                <a:srgbClr val="000000"/>
              </a:solidFill>
            </a:endParaRPr>
          </a:p>
          <a:p>
            <a:pPr indent="0" lvl="0" marL="0" rtl="0" algn="ctr">
              <a:spcBef>
                <a:spcPts val="0"/>
              </a:spcBef>
              <a:spcAft>
                <a:spcPts val="0"/>
              </a:spcAft>
              <a:buNone/>
            </a:pPr>
            <a:r>
              <a:t/>
            </a:r>
            <a:endParaRPr sz="2400">
              <a:solidFill>
                <a:srgbClr val="000000"/>
              </a:solidFill>
            </a:endParaRPr>
          </a:p>
        </p:txBody>
      </p:sp>
      <p:sp>
        <p:nvSpPr>
          <p:cNvPr id="56" name="Google Shape;56;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 name="Google Shape;57;p13"/>
          <p:cNvSpPr txBox="1"/>
          <p:nvPr/>
        </p:nvSpPr>
        <p:spPr>
          <a:xfrm>
            <a:off x="1651225" y="2353475"/>
            <a:ext cx="5466300" cy="63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t>GROUP 1</a:t>
            </a:r>
            <a:endParaRPr b="1"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B26B"/>
        </a:solidFill>
      </p:bgPr>
    </p:bg>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Energy Conversion</a:t>
            </a:r>
            <a:endParaRPr/>
          </a:p>
          <a:p>
            <a:pPr indent="0" lvl="0" marL="0" rtl="0" algn="l">
              <a:spcBef>
                <a:spcPts val="0"/>
              </a:spcBef>
              <a:spcAft>
                <a:spcPts val="0"/>
              </a:spcAft>
              <a:buNone/>
            </a:pPr>
            <a:r>
              <a:t/>
            </a:r>
            <a:endParaRPr/>
          </a:p>
        </p:txBody>
      </p:sp>
      <p:sp>
        <p:nvSpPr>
          <p:cNvPr id="122" name="Google Shape;122;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As described in the generation processes, the combustion creates thermal energy which powers turbines to create mechanical energy to power a generator to convert into electrical energy. </a:t>
            </a:r>
            <a:endParaRPr>
              <a:solidFill>
                <a:srgbClr val="000000"/>
              </a:solidFill>
            </a:endParaRPr>
          </a:p>
          <a:p>
            <a:pPr indent="0" lvl="0" marL="0" rtl="0" algn="l">
              <a:spcBef>
                <a:spcPts val="1600"/>
              </a:spcBef>
              <a:spcAft>
                <a:spcPts val="1600"/>
              </a:spcAft>
              <a:buNone/>
            </a:pPr>
            <a:r>
              <a:rPr lang="en">
                <a:solidFill>
                  <a:srgbClr val="000000"/>
                </a:solidFill>
              </a:rPr>
              <a:t>		</a:t>
            </a:r>
            <a:r>
              <a:rPr i="1" lang="en">
                <a:solidFill>
                  <a:srgbClr val="000000"/>
                </a:solidFill>
              </a:rPr>
              <a:t>(simplified process diagram)</a:t>
            </a:r>
            <a:endParaRPr i="1">
              <a:solidFill>
                <a:srgbClr val="000000"/>
              </a:solidFill>
            </a:endParaRPr>
          </a:p>
        </p:txBody>
      </p:sp>
      <p:pic>
        <p:nvPicPr>
          <p:cNvPr id="123" name="Google Shape;123;p22"/>
          <p:cNvPicPr preferRelativeResize="0"/>
          <p:nvPr/>
        </p:nvPicPr>
        <p:blipFill>
          <a:blip r:embed="rId3">
            <a:alphaModFix/>
          </a:blip>
          <a:stretch>
            <a:fillRect/>
          </a:stretch>
        </p:blipFill>
        <p:spPr>
          <a:xfrm>
            <a:off x="429100" y="2667000"/>
            <a:ext cx="7620000" cy="2476500"/>
          </a:xfrm>
          <a:prstGeom prst="rect">
            <a:avLst/>
          </a:prstGeom>
          <a:noFill/>
          <a:ln>
            <a:noFill/>
          </a:ln>
        </p:spPr>
      </p:pic>
      <p:sp>
        <p:nvSpPr>
          <p:cNvPr id="124" name="Google Shape;124;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B26B"/>
        </a:solidFill>
      </p:bgPr>
    </p:bg>
    <p:spTree>
      <p:nvGrpSpPr>
        <p:cNvPr id="128" name="Shape 128"/>
        <p:cNvGrpSpPr/>
        <p:nvPr/>
      </p:nvGrpSpPr>
      <p:grpSpPr>
        <a:xfrm>
          <a:off x="0" y="0"/>
          <a:ext cx="0" cy="0"/>
          <a:chOff x="0" y="0"/>
          <a:chExt cx="0" cy="0"/>
        </a:xfrm>
      </p:grpSpPr>
      <p:sp>
        <p:nvSpPr>
          <p:cNvPr id="129" name="Google Shape;129;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Transporting Electrical Energy</a:t>
            </a:r>
            <a:endParaRPr/>
          </a:p>
        </p:txBody>
      </p:sp>
      <p:sp>
        <p:nvSpPr>
          <p:cNvPr id="130" name="Google Shape;130;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The process of transportation of the electrical energy doesn’t differ between sources of energy (Hydro, Nuclear, etc.) but this image is specific to fossil fuels</a:t>
            </a:r>
            <a:endParaRPr>
              <a:solidFill>
                <a:srgbClr val="000000"/>
              </a:solidFill>
            </a:endParaRPr>
          </a:p>
        </p:txBody>
      </p:sp>
      <p:pic>
        <p:nvPicPr>
          <p:cNvPr id="131" name="Google Shape;131;p23"/>
          <p:cNvPicPr preferRelativeResize="0"/>
          <p:nvPr/>
        </p:nvPicPr>
        <p:blipFill>
          <a:blip r:embed="rId3">
            <a:alphaModFix/>
          </a:blip>
          <a:stretch>
            <a:fillRect/>
          </a:stretch>
        </p:blipFill>
        <p:spPr>
          <a:xfrm>
            <a:off x="1489538" y="2124063"/>
            <a:ext cx="6048375" cy="3019425"/>
          </a:xfrm>
          <a:prstGeom prst="rect">
            <a:avLst/>
          </a:prstGeom>
          <a:noFill/>
          <a:ln>
            <a:noFill/>
          </a:ln>
        </p:spPr>
      </p:pic>
      <p:sp>
        <p:nvSpPr>
          <p:cNvPr id="132" name="Google Shape;13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B26B"/>
        </a:solidFill>
      </p:bgPr>
    </p:bg>
    <p:spTree>
      <p:nvGrpSpPr>
        <p:cNvPr id="136" name="Shape 136"/>
        <p:cNvGrpSpPr/>
        <p:nvPr/>
      </p:nvGrpSpPr>
      <p:grpSpPr>
        <a:xfrm>
          <a:off x="0" y="0"/>
          <a:ext cx="0" cy="0"/>
          <a:chOff x="0" y="0"/>
          <a:chExt cx="0" cy="0"/>
        </a:xfrm>
      </p:grpSpPr>
      <p:sp>
        <p:nvSpPr>
          <p:cNvPr id="137" name="Google Shape;137;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Efficiency at the Combustion Site</a:t>
            </a:r>
            <a:endParaRPr/>
          </a:p>
        </p:txBody>
      </p:sp>
      <p:sp>
        <p:nvSpPr>
          <p:cNvPr id="138" name="Google Shape;138;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The two most important process to look at when determining the efficiency of fossil fuel energy generation, is with the combustion of the fuel and the thermal energy converting into mechanical energy. </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1600"/>
              </a:spcAft>
              <a:buNone/>
            </a:pPr>
            <a:r>
              <a:rPr i="1" lang="en">
                <a:solidFill>
                  <a:srgbClr val="000000"/>
                </a:solidFill>
              </a:rPr>
              <a:t>(This image is taken from the lecture slides in class.) </a:t>
            </a:r>
            <a:endParaRPr i="1">
              <a:solidFill>
                <a:srgbClr val="000000"/>
              </a:solidFill>
            </a:endParaRPr>
          </a:p>
        </p:txBody>
      </p:sp>
      <p:pic>
        <p:nvPicPr>
          <p:cNvPr id="139" name="Google Shape;139;p24"/>
          <p:cNvPicPr preferRelativeResize="0"/>
          <p:nvPr/>
        </p:nvPicPr>
        <p:blipFill>
          <a:blip r:embed="rId3">
            <a:alphaModFix/>
          </a:blip>
          <a:stretch>
            <a:fillRect/>
          </a:stretch>
        </p:blipFill>
        <p:spPr>
          <a:xfrm>
            <a:off x="930763" y="2571749"/>
            <a:ext cx="7282476" cy="1424825"/>
          </a:xfrm>
          <a:prstGeom prst="rect">
            <a:avLst/>
          </a:prstGeom>
          <a:noFill/>
          <a:ln>
            <a:noFill/>
          </a:ln>
        </p:spPr>
      </p:pic>
      <p:sp>
        <p:nvSpPr>
          <p:cNvPr id="140" name="Google Shape;140;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B26B"/>
        </a:solidFill>
      </p:bgPr>
    </p:bg>
    <p:spTree>
      <p:nvGrpSpPr>
        <p:cNvPr id="144" name="Shape 144"/>
        <p:cNvGrpSpPr/>
        <p:nvPr/>
      </p:nvGrpSpPr>
      <p:grpSpPr>
        <a:xfrm>
          <a:off x="0" y="0"/>
          <a:ext cx="0" cy="0"/>
          <a:chOff x="0" y="0"/>
          <a:chExt cx="0" cy="0"/>
        </a:xfrm>
      </p:grpSpPr>
      <p:sp>
        <p:nvSpPr>
          <p:cNvPr id="145" name="Google Shape;145;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Efficiency Losses</a:t>
            </a:r>
            <a:endParaRPr/>
          </a:p>
          <a:p>
            <a:pPr indent="0" lvl="0" marL="0" rtl="0" algn="l">
              <a:spcBef>
                <a:spcPts val="0"/>
              </a:spcBef>
              <a:spcAft>
                <a:spcPts val="0"/>
              </a:spcAft>
              <a:buNone/>
            </a:pPr>
            <a:r>
              <a:t/>
            </a:r>
            <a:endParaRPr/>
          </a:p>
        </p:txBody>
      </p:sp>
      <p:sp>
        <p:nvSpPr>
          <p:cNvPr id="146" name="Google Shape;146;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solidFill>
                  <a:srgbClr val="000000"/>
                </a:solidFill>
              </a:rPr>
              <a:t>he losses in fossil fuel efficiency come from Heat released, inefficiency in energy conversion to electrical, and its transfer from the power plant to the destination. </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1600"/>
              </a:spcAft>
              <a:buNone/>
            </a:pPr>
            <a:r>
              <a:rPr lang="en">
                <a:solidFill>
                  <a:srgbClr val="000000"/>
                </a:solidFill>
              </a:rPr>
              <a:t>							E-out (Useful output) / E-in (Input) = Efficiency</a:t>
            </a:r>
            <a:endParaRPr>
              <a:solidFill>
                <a:srgbClr val="000000"/>
              </a:solidFill>
            </a:endParaRPr>
          </a:p>
        </p:txBody>
      </p:sp>
      <p:pic>
        <p:nvPicPr>
          <p:cNvPr id="147" name="Google Shape;147;p25"/>
          <p:cNvPicPr preferRelativeResize="0"/>
          <p:nvPr/>
        </p:nvPicPr>
        <p:blipFill>
          <a:blip r:embed="rId3">
            <a:alphaModFix/>
          </a:blip>
          <a:stretch>
            <a:fillRect/>
          </a:stretch>
        </p:blipFill>
        <p:spPr>
          <a:xfrm>
            <a:off x="977475" y="2408863"/>
            <a:ext cx="2095500" cy="1724025"/>
          </a:xfrm>
          <a:prstGeom prst="rect">
            <a:avLst/>
          </a:prstGeom>
          <a:noFill/>
          <a:ln>
            <a:noFill/>
          </a:ln>
        </p:spPr>
      </p:pic>
      <p:sp>
        <p:nvSpPr>
          <p:cNvPr id="148" name="Google Shape;148;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B26B"/>
        </a:solidFill>
      </p:bgPr>
    </p:bg>
    <p:spTree>
      <p:nvGrpSpPr>
        <p:cNvPr id="152" name="Shape 152"/>
        <p:cNvGrpSpPr/>
        <p:nvPr/>
      </p:nvGrpSpPr>
      <p:grpSpPr>
        <a:xfrm>
          <a:off x="0" y="0"/>
          <a:ext cx="0" cy="0"/>
          <a:chOff x="0" y="0"/>
          <a:chExt cx="0" cy="0"/>
        </a:xfrm>
      </p:grpSpPr>
      <p:sp>
        <p:nvSpPr>
          <p:cNvPr id="153" name="Google Shape;153;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Thermal Losses</a:t>
            </a:r>
            <a:endParaRPr/>
          </a:p>
        </p:txBody>
      </p:sp>
      <p:sp>
        <p:nvSpPr>
          <p:cNvPr id="154" name="Google Shape;154;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 large amount of thermal energy is lost in the initial combustion cycle. An obvious answer to improving efficiency would be to refine this process further. </a:t>
            </a:r>
            <a:endParaRPr>
              <a:solidFill>
                <a:srgbClr val="000000"/>
              </a:solidFill>
            </a:endParaRPr>
          </a:p>
          <a:p>
            <a:pPr indent="0" lvl="0" marL="0" rtl="0" algn="l">
              <a:spcBef>
                <a:spcPts val="1600"/>
              </a:spcBef>
              <a:spcAft>
                <a:spcPts val="1600"/>
              </a:spcAft>
              <a:buNone/>
            </a:pPr>
            <a:r>
              <a:rPr lang="en"/>
              <a:t>				</a:t>
            </a:r>
            <a:endParaRPr i="1"/>
          </a:p>
        </p:txBody>
      </p:sp>
      <p:pic>
        <p:nvPicPr>
          <p:cNvPr id="155" name="Google Shape;155;p26"/>
          <p:cNvPicPr preferRelativeResize="0"/>
          <p:nvPr/>
        </p:nvPicPr>
        <p:blipFill>
          <a:blip r:embed="rId3">
            <a:alphaModFix/>
          </a:blip>
          <a:stretch>
            <a:fillRect/>
          </a:stretch>
        </p:blipFill>
        <p:spPr>
          <a:xfrm>
            <a:off x="311697" y="2040647"/>
            <a:ext cx="5726125" cy="2903100"/>
          </a:xfrm>
          <a:prstGeom prst="rect">
            <a:avLst/>
          </a:prstGeom>
          <a:noFill/>
          <a:ln>
            <a:noFill/>
          </a:ln>
        </p:spPr>
      </p:pic>
      <p:sp>
        <p:nvSpPr>
          <p:cNvPr id="156" name="Google Shape;156;p26"/>
          <p:cNvSpPr txBox="1"/>
          <p:nvPr/>
        </p:nvSpPr>
        <p:spPr>
          <a:xfrm>
            <a:off x="6600000" y="2213875"/>
            <a:ext cx="1564800" cy="21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(An example of heat loss and actual output of a coal combustion cycle.)</a:t>
            </a:r>
            <a:endParaRPr i="1"/>
          </a:p>
        </p:txBody>
      </p:sp>
      <p:sp>
        <p:nvSpPr>
          <p:cNvPr id="157" name="Google Shape;157;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B26B"/>
        </a:solidFill>
      </p:bgPr>
    </p:bg>
    <p:spTree>
      <p:nvGrpSpPr>
        <p:cNvPr id="161" name="Shape 161"/>
        <p:cNvGrpSpPr/>
        <p:nvPr/>
      </p:nvGrpSpPr>
      <p:grpSpPr>
        <a:xfrm>
          <a:off x="0" y="0"/>
          <a:ext cx="0" cy="0"/>
          <a:chOff x="0" y="0"/>
          <a:chExt cx="0" cy="0"/>
        </a:xfrm>
      </p:grpSpPr>
      <p:sp>
        <p:nvSpPr>
          <p:cNvPr id="162" name="Google Shape;162;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Fossil Fuel Summary		</a:t>
            </a:r>
            <a:endParaRPr/>
          </a:p>
          <a:p>
            <a:pPr indent="0" lvl="0" marL="0" rtl="0" algn="l">
              <a:spcBef>
                <a:spcPts val="0"/>
              </a:spcBef>
              <a:spcAft>
                <a:spcPts val="0"/>
              </a:spcAft>
              <a:buNone/>
            </a:pPr>
            <a:r>
              <a:t/>
            </a:r>
            <a:endParaRPr/>
          </a:p>
        </p:txBody>
      </p:sp>
      <p:sp>
        <p:nvSpPr>
          <p:cNvPr id="163" name="Google Shape;163;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While they are finite and the least efficient energy source when converting to electricity, fossil fuels are currently abundant and will at least last us a couple more generations with current technology.</a:t>
            </a:r>
            <a:endParaRPr>
              <a:solidFill>
                <a:srgbClr val="000000"/>
              </a:solidFill>
            </a:endParaRPr>
          </a:p>
        </p:txBody>
      </p:sp>
      <p:pic>
        <p:nvPicPr>
          <p:cNvPr id="164" name="Google Shape;164;p27"/>
          <p:cNvPicPr preferRelativeResize="0"/>
          <p:nvPr/>
        </p:nvPicPr>
        <p:blipFill>
          <a:blip r:embed="rId3">
            <a:alphaModFix/>
          </a:blip>
          <a:stretch>
            <a:fillRect/>
          </a:stretch>
        </p:blipFill>
        <p:spPr>
          <a:xfrm>
            <a:off x="2289700" y="2396325"/>
            <a:ext cx="4381500" cy="2647950"/>
          </a:xfrm>
          <a:prstGeom prst="rect">
            <a:avLst/>
          </a:prstGeom>
          <a:noFill/>
          <a:ln>
            <a:noFill/>
          </a:ln>
        </p:spPr>
      </p:pic>
      <p:sp>
        <p:nvSpPr>
          <p:cNvPr id="165" name="Google Shape;165;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6" name="Google Shape;166;p27"/>
          <p:cNvSpPr txBox="1"/>
          <p:nvPr/>
        </p:nvSpPr>
        <p:spPr>
          <a:xfrm>
            <a:off x="6957300" y="2452900"/>
            <a:ext cx="1667700" cy="23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This graph considers the energy required to mitigate harmful effects of CO2 emissions in the energy efficiency of the fossil fuels. </a:t>
            </a:r>
            <a:endParaRPr i="1"/>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9EEB"/>
        </a:solidFill>
      </p:bgPr>
    </p:bg>
    <p:spTree>
      <p:nvGrpSpPr>
        <p:cNvPr id="170" name="Shape 170"/>
        <p:cNvGrpSpPr/>
        <p:nvPr/>
      </p:nvGrpSpPr>
      <p:grpSpPr>
        <a:xfrm>
          <a:off x="0" y="0"/>
          <a:ext cx="0" cy="0"/>
          <a:chOff x="0" y="0"/>
          <a:chExt cx="0" cy="0"/>
        </a:xfrm>
      </p:grpSpPr>
      <p:sp>
        <p:nvSpPr>
          <p:cNvPr id="171" name="Google Shape;171;p28"/>
          <p:cNvSpPr txBox="1"/>
          <p:nvPr>
            <p:ph type="ctrTitle"/>
          </p:nvPr>
        </p:nvSpPr>
        <p:spPr>
          <a:xfrm>
            <a:off x="311700" y="744575"/>
            <a:ext cx="8520600" cy="7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What is hydropower?</a:t>
            </a:r>
            <a:endParaRPr sz="2400"/>
          </a:p>
        </p:txBody>
      </p:sp>
      <p:sp>
        <p:nvSpPr>
          <p:cNvPr id="172" name="Google Shape;172;p28"/>
          <p:cNvSpPr txBox="1"/>
          <p:nvPr>
            <p:ph idx="1" type="subTitle"/>
          </p:nvPr>
        </p:nvSpPr>
        <p:spPr>
          <a:xfrm>
            <a:off x="311700" y="2289525"/>
            <a:ext cx="8520600" cy="203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sz="1800">
              <a:solidFill>
                <a:srgbClr val="000000"/>
              </a:solidFill>
            </a:endParaRPr>
          </a:p>
          <a:p>
            <a:pPr indent="0" lvl="0" marL="0" rtl="0" algn="ctr">
              <a:spcBef>
                <a:spcPts val="0"/>
              </a:spcBef>
              <a:spcAft>
                <a:spcPts val="0"/>
              </a:spcAft>
              <a:buNone/>
            </a:pPr>
            <a:r>
              <a:rPr lang="en" sz="1800">
                <a:solidFill>
                  <a:srgbClr val="000000"/>
                </a:solidFill>
              </a:rPr>
              <a:t>Hydropower is the renewable energy contained in flowing water. Electricity is generated using hydropower known as hydroelectricity and is generally considered to be reliable.</a:t>
            </a:r>
            <a:endParaRPr sz="1800">
              <a:solidFill>
                <a:srgbClr val="000000"/>
              </a:solidFill>
            </a:endParaRPr>
          </a:p>
          <a:p>
            <a:pPr indent="0" lvl="0" marL="0" rtl="0" algn="ctr">
              <a:spcBef>
                <a:spcPts val="0"/>
              </a:spcBef>
              <a:spcAft>
                <a:spcPts val="0"/>
              </a:spcAft>
              <a:buNone/>
            </a:pPr>
            <a:r>
              <a:rPr lang="en" sz="1800">
                <a:solidFill>
                  <a:srgbClr val="000000"/>
                </a:solidFill>
              </a:rPr>
              <a:t>Hydroelectricity is the production of electric power through the use of the gravitational force of falling and flowing water.</a:t>
            </a:r>
            <a:endParaRPr sz="1800">
              <a:solidFill>
                <a:srgbClr val="000000"/>
              </a:solidFill>
            </a:endParaRPr>
          </a:p>
          <a:p>
            <a:pPr indent="0" lvl="0" marL="0" rtl="0" algn="l">
              <a:spcBef>
                <a:spcPts val="0"/>
              </a:spcBef>
              <a:spcAft>
                <a:spcPts val="0"/>
              </a:spcAft>
              <a:buClr>
                <a:schemeClr val="dk1"/>
              </a:buClr>
              <a:buSzPts val="1100"/>
              <a:buFont typeface="Arial"/>
              <a:buNone/>
            </a:pPr>
            <a:r>
              <a:t/>
            </a:r>
            <a:endParaRPr sz="1800">
              <a:solidFill>
                <a:srgbClr val="000000"/>
              </a:solidFill>
            </a:endParaRPr>
          </a:p>
          <a:p>
            <a:pPr indent="0" lvl="0" marL="0" rtl="0" algn="ctr">
              <a:spcBef>
                <a:spcPts val="0"/>
              </a:spcBef>
              <a:spcAft>
                <a:spcPts val="0"/>
              </a:spcAft>
              <a:buNone/>
            </a:pPr>
            <a:r>
              <a:t/>
            </a:r>
            <a:endParaRPr sz="1800"/>
          </a:p>
        </p:txBody>
      </p:sp>
      <p:sp>
        <p:nvSpPr>
          <p:cNvPr id="173" name="Google Shape;173;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4" name="Google Shape;174;p28"/>
          <p:cNvPicPr preferRelativeResize="0"/>
          <p:nvPr/>
        </p:nvPicPr>
        <p:blipFill>
          <a:blip r:embed="rId3">
            <a:alphaModFix/>
          </a:blip>
          <a:stretch>
            <a:fillRect/>
          </a:stretch>
        </p:blipFill>
        <p:spPr>
          <a:xfrm>
            <a:off x="6367700" y="0"/>
            <a:ext cx="2776300" cy="2650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9EEB"/>
        </a:solidFill>
      </p:bgPr>
    </p:bg>
    <p:spTree>
      <p:nvGrpSpPr>
        <p:cNvPr id="178" name="Shape 178"/>
        <p:cNvGrpSpPr/>
        <p:nvPr/>
      </p:nvGrpSpPr>
      <p:grpSpPr>
        <a:xfrm>
          <a:off x="0" y="0"/>
          <a:ext cx="0" cy="0"/>
          <a:chOff x="0" y="0"/>
          <a:chExt cx="0" cy="0"/>
        </a:xfrm>
      </p:grpSpPr>
      <p:sp>
        <p:nvSpPr>
          <p:cNvPr id="179" name="Google Shape;179;p29"/>
          <p:cNvSpPr txBox="1"/>
          <p:nvPr>
            <p:ph idx="1" type="body"/>
          </p:nvPr>
        </p:nvSpPr>
        <p:spPr>
          <a:xfrm>
            <a:off x="311700" y="0"/>
            <a:ext cx="8520600" cy="456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The figure shows a schematic of a conventional hydroelectric dam. The hydroelectric power is generated due to the potential energy of the dammed water driving the turbine and the generator.The amount of power extracted from the falling water depends on the volume of the water and the difference in height between the source and water’s outflow.</a:t>
            </a:r>
            <a:endParaRPr>
              <a:solidFill>
                <a:srgbClr val="000000"/>
              </a:solidFill>
            </a:endParaRPr>
          </a:p>
        </p:txBody>
      </p:sp>
      <p:pic>
        <p:nvPicPr>
          <p:cNvPr id="180" name="Google Shape;180;p29"/>
          <p:cNvPicPr preferRelativeResize="0"/>
          <p:nvPr/>
        </p:nvPicPr>
        <p:blipFill>
          <a:blip r:embed="rId3">
            <a:alphaModFix/>
          </a:blip>
          <a:stretch>
            <a:fillRect/>
          </a:stretch>
        </p:blipFill>
        <p:spPr>
          <a:xfrm>
            <a:off x="2257825" y="2091425"/>
            <a:ext cx="4883325" cy="2477450"/>
          </a:xfrm>
          <a:prstGeom prst="rect">
            <a:avLst/>
          </a:prstGeom>
          <a:noFill/>
          <a:ln>
            <a:noFill/>
          </a:ln>
        </p:spPr>
      </p:pic>
      <p:sp>
        <p:nvSpPr>
          <p:cNvPr id="181" name="Google Shape;181;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9EEB"/>
        </a:solidFill>
      </p:bgPr>
    </p:bg>
    <p:spTree>
      <p:nvGrpSpPr>
        <p:cNvPr id="185" name="Shape 185"/>
        <p:cNvGrpSpPr/>
        <p:nvPr/>
      </p:nvGrpSpPr>
      <p:grpSpPr>
        <a:xfrm>
          <a:off x="0" y="0"/>
          <a:ext cx="0" cy="0"/>
          <a:chOff x="0" y="0"/>
          <a:chExt cx="0" cy="0"/>
        </a:xfrm>
      </p:grpSpPr>
      <p:sp>
        <p:nvSpPr>
          <p:cNvPr id="186" name="Google Shape;186;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How is hydroelectricity generated?</a:t>
            </a:r>
            <a:endParaRPr>
              <a:solidFill>
                <a:srgbClr val="000000"/>
              </a:solidFill>
            </a:endParaRPr>
          </a:p>
        </p:txBody>
      </p:sp>
      <p:sp>
        <p:nvSpPr>
          <p:cNvPr id="187" name="Google Shape;187;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rgbClr val="000000"/>
              </a:buClr>
              <a:buSzPts val="1900"/>
              <a:buChar char="●"/>
            </a:pPr>
            <a:r>
              <a:rPr lang="en" sz="1900">
                <a:solidFill>
                  <a:srgbClr val="000000"/>
                </a:solidFill>
              </a:rPr>
              <a:t>Damming the water body converts its kinetic energy into potential energy- the reservoir resembles a battery which stores energy and the energy can be released when needed.</a:t>
            </a:r>
            <a:endParaRPr sz="1900">
              <a:solidFill>
                <a:srgbClr val="000000"/>
              </a:solidFill>
            </a:endParaRPr>
          </a:p>
          <a:p>
            <a:pPr indent="-349250" lvl="0" marL="457200" rtl="0" algn="l">
              <a:lnSpc>
                <a:spcPct val="115000"/>
              </a:lnSpc>
              <a:spcBef>
                <a:spcPts val="0"/>
              </a:spcBef>
              <a:spcAft>
                <a:spcPts val="0"/>
              </a:spcAft>
              <a:buClr>
                <a:srgbClr val="000000"/>
              </a:buClr>
              <a:buSzPts val="1900"/>
              <a:buChar char="●"/>
            </a:pPr>
            <a:r>
              <a:rPr lang="en" sz="1900">
                <a:solidFill>
                  <a:srgbClr val="000000"/>
                </a:solidFill>
              </a:rPr>
              <a:t>The reservoir’s potential energy is converted back into kinetic energy by opening the underwater gates in the dam.</a:t>
            </a:r>
            <a:endParaRPr sz="1900">
              <a:solidFill>
                <a:srgbClr val="000000"/>
              </a:solidFill>
            </a:endParaRPr>
          </a:p>
          <a:p>
            <a:pPr indent="-349250" lvl="0" marL="457200" rtl="0" algn="l">
              <a:lnSpc>
                <a:spcPct val="115000"/>
              </a:lnSpc>
              <a:spcBef>
                <a:spcPts val="0"/>
              </a:spcBef>
              <a:spcAft>
                <a:spcPts val="0"/>
              </a:spcAft>
              <a:buClr>
                <a:srgbClr val="000000"/>
              </a:buClr>
              <a:buSzPts val="1900"/>
              <a:buChar char="●"/>
            </a:pPr>
            <a:r>
              <a:rPr lang="en" sz="1900">
                <a:solidFill>
                  <a:srgbClr val="000000"/>
                </a:solidFill>
              </a:rPr>
              <a:t>As the gates open, the water flows through the a channel called the penstock towards the turbine.</a:t>
            </a:r>
            <a:endParaRPr sz="1900">
              <a:solidFill>
                <a:srgbClr val="000000"/>
              </a:solidFill>
            </a:endParaRPr>
          </a:p>
          <a:p>
            <a:pPr indent="-349250" lvl="0" marL="457200" rtl="0" algn="l">
              <a:lnSpc>
                <a:spcPct val="115000"/>
              </a:lnSpc>
              <a:spcBef>
                <a:spcPts val="0"/>
              </a:spcBef>
              <a:spcAft>
                <a:spcPts val="0"/>
              </a:spcAft>
              <a:buClr>
                <a:srgbClr val="000000"/>
              </a:buClr>
              <a:buSzPts val="1900"/>
              <a:buChar char="●"/>
            </a:pPr>
            <a:r>
              <a:rPr lang="en" sz="1900">
                <a:solidFill>
                  <a:srgbClr val="000000"/>
                </a:solidFill>
              </a:rPr>
              <a:t>The running water passing through the penstock rotates the blades of the turbine causing it to spin, converting some of water’s kinetic energy into mechanical energy.</a:t>
            </a:r>
            <a:endParaRPr sz="1900">
              <a:solidFill>
                <a:srgbClr val="000000"/>
              </a:solidFill>
            </a:endParaRPr>
          </a:p>
        </p:txBody>
      </p:sp>
      <p:sp>
        <p:nvSpPr>
          <p:cNvPr id="188" name="Google Shape;188;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9EEB"/>
        </a:solidFill>
      </p:bgPr>
    </p:bg>
    <p:spTree>
      <p:nvGrpSpPr>
        <p:cNvPr id="192" name="Shape 192"/>
        <p:cNvGrpSpPr/>
        <p:nvPr/>
      </p:nvGrpSpPr>
      <p:grpSpPr>
        <a:xfrm>
          <a:off x="0" y="0"/>
          <a:ext cx="0" cy="0"/>
          <a:chOff x="0" y="0"/>
          <a:chExt cx="0" cy="0"/>
        </a:xfrm>
      </p:grpSpPr>
      <p:sp>
        <p:nvSpPr>
          <p:cNvPr id="193" name="Google Shape;193;p31"/>
          <p:cNvSpPr txBox="1"/>
          <p:nvPr>
            <p:ph idx="1" type="body"/>
          </p:nvPr>
        </p:nvSpPr>
        <p:spPr>
          <a:xfrm>
            <a:off x="311700" y="0"/>
            <a:ext cx="8520600" cy="45690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Char char="●"/>
            </a:pPr>
            <a:r>
              <a:rPr lang="en">
                <a:solidFill>
                  <a:srgbClr val="000000"/>
                </a:solidFill>
              </a:rPr>
              <a:t>The water then flows out of the dam and continue its journey downstream.</a:t>
            </a:r>
            <a:endParaRPr>
              <a:solidFill>
                <a:srgbClr val="000000"/>
              </a:solidFill>
            </a:endParaRPr>
          </a:p>
          <a:p>
            <a:pPr indent="-342900" lvl="0" marL="457200" rtl="0" algn="l">
              <a:lnSpc>
                <a:spcPct val="150000"/>
              </a:lnSpc>
              <a:spcBef>
                <a:spcPts val="0"/>
              </a:spcBef>
              <a:spcAft>
                <a:spcPts val="0"/>
              </a:spcAft>
              <a:buClr>
                <a:srgbClr val="000000"/>
              </a:buClr>
              <a:buSzPts val="1800"/>
              <a:buChar char="●"/>
            </a:pPr>
            <a:r>
              <a:rPr lang="en">
                <a:solidFill>
                  <a:srgbClr val="000000"/>
                </a:solidFill>
              </a:rPr>
              <a:t>The turbine is connected to a generator through a shaft, so generator also spins as the turbine starts spinning.</a:t>
            </a:r>
            <a:endParaRPr>
              <a:solidFill>
                <a:srgbClr val="000000"/>
              </a:solidFill>
            </a:endParaRPr>
          </a:p>
          <a:p>
            <a:pPr indent="-342900" lvl="0" marL="457200" rtl="0" algn="l">
              <a:lnSpc>
                <a:spcPct val="150000"/>
              </a:lnSpc>
              <a:spcBef>
                <a:spcPts val="0"/>
              </a:spcBef>
              <a:spcAft>
                <a:spcPts val="0"/>
              </a:spcAft>
              <a:buClr>
                <a:srgbClr val="000000"/>
              </a:buClr>
              <a:buSzPts val="1800"/>
              <a:buChar char="●"/>
            </a:pPr>
            <a:r>
              <a:rPr lang="en">
                <a:solidFill>
                  <a:srgbClr val="000000"/>
                </a:solidFill>
              </a:rPr>
              <a:t>The generator uses an electromagnetic field to convert this mechanical energy into electrical energy.</a:t>
            </a:r>
            <a:endParaRPr>
              <a:solidFill>
                <a:srgbClr val="000000"/>
              </a:solidFill>
            </a:endParaRPr>
          </a:p>
          <a:p>
            <a:pPr indent="-342900" lvl="0" marL="457200" rtl="0" algn="l">
              <a:lnSpc>
                <a:spcPct val="150000"/>
              </a:lnSpc>
              <a:spcBef>
                <a:spcPts val="0"/>
              </a:spcBef>
              <a:spcAft>
                <a:spcPts val="0"/>
              </a:spcAft>
              <a:buClr>
                <a:srgbClr val="000000"/>
              </a:buClr>
              <a:buSzPts val="1800"/>
              <a:buChar char="●"/>
            </a:pPr>
            <a:r>
              <a:rPr lang="en">
                <a:solidFill>
                  <a:srgbClr val="000000"/>
                </a:solidFill>
              </a:rPr>
              <a:t>The turbine and generator are located in the dam’s powerhouse which also houses a transformer.</a:t>
            </a:r>
            <a:endParaRPr>
              <a:solidFill>
                <a:srgbClr val="000000"/>
              </a:solidFill>
            </a:endParaRPr>
          </a:p>
          <a:p>
            <a:pPr indent="-342900" lvl="0" marL="457200" rtl="0" algn="l">
              <a:lnSpc>
                <a:spcPct val="150000"/>
              </a:lnSpc>
              <a:spcBef>
                <a:spcPts val="0"/>
              </a:spcBef>
              <a:spcAft>
                <a:spcPts val="0"/>
              </a:spcAft>
              <a:buClr>
                <a:srgbClr val="000000"/>
              </a:buClr>
              <a:buSzPts val="1800"/>
              <a:buChar char="●"/>
            </a:pPr>
            <a:r>
              <a:rPr lang="en">
                <a:solidFill>
                  <a:srgbClr val="000000"/>
                </a:solidFill>
              </a:rPr>
              <a:t>The transformer then converts the electrical energy to a high voltage.</a:t>
            </a:r>
            <a:endParaRPr>
              <a:solidFill>
                <a:srgbClr val="000000"/>
              </a:solidFill>
            </a:endParaRPr>
          </a:p>
          <a:p>
            <a:pPr indent="-342900" lvl="0" marL="457200" rtl="0" algn="l">
              <a:lnSpc>
                <a:spcPct val="150000"/>
              </a:lnSpc>
              <a:spcBef>
                <a:spcPts val="0"/>
              </a:spcBef>
              <a:spcAft>
                <a:spcPts val="0"/>
              </a:spcAft>
              <a:buClr>
                <a:srgbClr val="000000"/>
              </a:buClr>
              <a:buSzPts val="1800"/>
              <a:buChar char="●"/>
            </a:pPr>
            <a:r>
              <a:rPr lang="en">
                <a:solidFill>
                  <a:srgbClr val="000000"/>
                </a:solidFill>
              </a:rPr>
              <a:t>This high voltage current is transmitted efficiently through power lines by the National Grid to the homes and businesses that need it.</a:t>
            </a:r>
            <a:endParaRPr>
              <a:solidFill>
                <a:srgbClr val="000000"/>
              </a:solidFill>
            </a:endParaRPr>
          </a:p>
        </p:txBody>
      </p:sp>
      <p:sp>
        <p:nvSpPr>
          <p:cNvPr id="194" name="Google Shape;194;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ctrTitle"/>
          </p:nvPr>
        </p:nvSpPr>
        <p:spPr>
          <a:xfrm>
            <a:off x="75925" y="474500"/>
            <a:ext cx="3027300" cy="8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 </a:t>
            </a:r>
            <a:r>
              <a:rPr lang="en" sz="2400"/>
              <a:t>Overview</a:t>
            </a:r>
            <a:endParaRPr sz="2400"/>
          </a:p>
        </p:txBody>
      </p:sp>
      <p:sp>
        <p:nvSpPr>
          <p:cNvPr id="63" name="Google Shape;63;p14"/>
          <p:cNvSpPr txBox="1"/>
          <p:nvPr>
            <p:ph idx="1" type="subTitle"/>
          </p:nvPr>
        </p:nvSpPr>
        <p:spPr>
          <a:xfrm>
            <a:off x="207300" y="1309700"/>
            <a:ext cx="5173500" cy="327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00"/>
                </a:solidFill>
              </a:rPr>
              <a:t>Introduction</a:t>
            </a:r>
            <a:endParaRPr sz="1800">
              <a:solidFill>
                <a:srgbClr val="000000"/>
              </a:solidFill>
            </a:endParaRPr>
          </a:p>
          <a:p>
            <a:pPr indent="0" lvl="0" marL="0" rtl="0" algn="l">
              <a:spcBef>
                <a:spcPts val="0"/>
              </a:spcBef>
              <a:spcAft>
                <a:spcPts val="0"/>
              </a:spcAft>
              <a:buNone/>
            </a:pPr>
            <a:r>
              <a:t/>
            </a:r>
            <a:endParaRPr sz="1800">
              <a:solidFill>
                <a:srgbClr val="000000"/>
              </a:solidFill>
            </a:endParaRPr>
          </a:p>
          <a:p>
            <a:pPr indent="0" lvl="0" marL="0" rtl="0" algn="l">
              <a:spcBef>
                <a:spcPts val="0"/>
              </a:spcBef>
              <a:spcAft>
                <a:spcPts val="0"/>
              </a:spcAft>
              <a:buNone/>
            </a:pPr>
            <a:r>
              <a:rPr lang="en" sz="1800">
                <a:solidFill>
                  <a:srgbClr val="000000"/>
                </a:solidFill>
              </a:rPr>
              <a:t>Conversion</a:t>
            </a:r>
            <a:r>
              <a:rPr lang="en" sz="1800">
                <a:solidFill>
                  <a:srgbClr val="000000"/>
                </a:solidFill>
              </a:rPr>
              <a:t> between forms of energy</a:t>
            </a:r>
            <a:endParaRPr sz="1800">
              <a:solidFill>
                <a:srgbClr val="000000"/>
              </a:solidFill>
            </a:endParaRPr>
          </a:p>
          <a:p>
            <a:pPr indent="0" lvl="0" marL="0" rtl="0" algn="l">
              <a:spcBef>
                <a:spcPts val="0"/>
              </a:spcBef>
              <a:spcAft>
                <a:spcPts val="0"/>
              </a:spcAft>
              <a:buNone/>
            </a:pPr>
            <a:r>
              <a:t/>
            </a:r>
            <a:endParaRPr sz="1800">
              <a:solidFill>
                <a:srgbClr val="000000"/>
              </a:solidFill>
            </a:endParaRPr>
          </a:p>
          <a:p>
            <a:pPr indent="-342900" lvl="0" marL="914400" rtl="0" algn="l">
              <a:spcBef>
                <a:spcPts val="0"/>
              </a:spcBef>
              <a:spcAft>
                <a:spcPts val="0"/>
              </a:spcAft>
              <a:buClr>
                <a:srgbClr val="000000"/>
              </a:buClr>
              <a:buSzPts val="1800"/>
              <a:buChar char="●"/>
            </a:pPr>
            <a:r>
              <a:rPr lang="en" sz="1800">
                <a:solidFill>
                  <a:srgbClr val="000000"/>
                </a:solidFill>
              </a:rPr>
              <a:t>Fossil Fuels</a:t>
            </a:r>
            <a:endParaRPr sz="1800">
              <a:solidFill>
                <a:srgbClr val="000000"/>
              </a:solidFill>
            </a:endParaRPr>
          </a:p>
          <a:p>
            <a:pPr indent="-342900" lvl="0" marL="914400" rtl="0" algn="l">
              <a:spcBef>
                <a:spcPts val="0"/>
              </a:spcBef>
              <a:spcAft>
                <a:spcPts val="0"/>
              </a:spcAft>
              <a:buClr>
                <a:srgbClr val="000000"/>
              </a:buClr>
              <a:buSzPts val="1800"/>
              <a:buChar char="●"/>
            </a:pPr>
            <a:r>
              <a:rPr lang="en" sz="1800">
                <a:solidFill>
                  <a:srgbClr val="000000"/>
                </a:solidFill>
              </a:rPr>
              <a:t>Hydro Electricity</a:t>
            </a:r>
            <a:endParaRPr sz="1800">
              <a:solidFill>
                <a:srgbClr val="000000"/>
              </a:solidFill>
            </a:endParaRPr>
          </a:p>
          <a:p>
            <a:pPr indent="-342900" lvl="0" marL="914400" rtl="0" algn="l">
              <a:spcBef>
                <a:spcPts val="0"/>
              </a:spcBef>
              <a:spcAft>
                <a:spcPts val="0"/>
              </a:spcAft>
              <a:buClr>
                <a:srgbClr val="000000"/>
              </a:buClr>
              <a:buSzPts val="1800"/>
              <a:buChar char="●"/>
            </a:pPr>
            <a:r>
              <a:rPr lang="en" sz="1800">
                <a:solidFill>
                  <a:srgbClr val="000000"/>
                </a:solidFill>
              </a:rPr>
              <a:t>Nuclear Energy</a:t>
            </a:r>
            <a:endParaRPr sz="1800">
              <a:solidFill>
                <a:srgbClr val="000000"/>
              </a:solidFill>
            </a:endParaRPr>
          </a:p>
          <a:p>
            <a:pPr indent="-342900" lvl="0" marL="914400" rtl="0" algn="l">
              <a:spcBef>
                <a:spcPts val="0"/>
              </a:spcBef>
              <a:spcAft>
                <a:spcPts val="0"/>
              </a:spcAft>
              <a:buClr>
                <a:srgbClr val="000000"/>
              </a:buClr>
              <a:buSzPts val="1800"/>
              <a:buChar char="●"/>
            </a:pPr>
            <a:r>
              <a:rPr lang="en" sz="1800">
                <a:solidFill>
                  <a:srgbClr val="000000"/>
                </a:solidFill>
              </a:rPr>
              <a:t>Solar Power</a:t>
            </a:r>
            <a:endParaRPr sz="1800">
              <a:solidFill>
                <a:srgbClr val="000000"/>
              </a:solidFill>
            </a:endParaRPr>
          </a:p>
          <a:p>
            <a:pPr indent="-342900" lvl="0" marL="914400" rtl="0" algn="l">
              <a:spcBef>
                <a:spcPts val="0"/>
              </a:spcBef>
              <a:spcAft>
                <a:spcPts val="0"/>
              </a:spcAft>
              <a:buClr>
                <a:srgbClr val="000000"/>
              </a:buClr>
              <a:buSzPts val="1800"/>
              <a:buChar char="●"/>
            </a:pPr>
            <a:r>
              <a:rPr lang="en" sz="1800">
                <a:solidFill>
                  <a:srgbClr val="000000"/>
                </a:solidFill>
              </a:rPr>
              <a:t>Wind</a:t>
            </a:r>
            <a:endParaRPr sz="1800">
              <a:solidFill>
                <a:srgbClr val="000000"/>
              </a:solidFill>
            </a:endParaRPr>
          </a:p>
          <a:p>
            <a:pPr indent="0" lvl="0" marL="2286000" rtl="0" algn="l">
              <a:spcBef>
                <a:spcPts val="0"/>
              </a:spcBef>
              <a:spcAft>
                <a:spcPts val="0"/>
              </a:spcAft>
              <a:buNone/>
            </a:pPr>
            <a:r>
              <a:rPr lang="en" sz="1800">
                <a:solidFill>
                  <a:srgbClr val="000000"/>
                </a:solidFill>
              </a:rPr>
              <a:t> </a:t>
            </a:r>
            <a:endParaRPr sz="1800">
              <a:solidFill>
                <a:srgbClr val="000000"/>
              </a:solidFill>
            </a:endParaRPr>
          </a:p>
          <a:p>
            <a:pPr indent="0" lvl="0" marL="0" rtl="0" algn="l">
              <a:spcBef>
                <a:spcPts val="0"/>
              </a:spcBef>
              <a:spcAft>
                <a:spcPts val="0"/>
              </a:spcAft>
              <a:buNone/>
            </a:pPr>
            <a:r>
              <a:rPr lang="en" sz="1800">
                <a:solidFill>
                  <a:srgbClr val="000000"/>
                </a:solidFill>
              </a:rPr>
              <a:t>References</a:t>
            </a:r>
            <a:endParaRPr sz="1800">
              <a:solidFill>
                <a:srgbClr val="000000"/>
              </a:solidFill>
            </a:endParaRPr>
          </a:p>
        </p:txBody>
      </p:sp>
      <p:sp>
        <p:nvSpPr>
          <p:cNvPr id="64" name="Google Shape;64;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5" name="Google Shape;65;p14"/>
          <p:cNvPicPr preferRelativeResize="0"/>
          <p:nvPr/>
        </p:nvPicPr>
        <p:blipFill>
          <a:blip r:embed="rId3">
            <a:alphaModFix/>
          </a:blip>
          <a:stretch>
            <a:fillRect/>
          </a:stretch>
        </p:blipFill>
        <p:spPr>
          <a:xfrm>
            <a:off x="4422275" y="311925"/>
            <a:ext cx="4521875" cy="46132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9EEB"/>
        </a:solidFill>
      </p:bgPr>
    </p:bg>
    <p:spTree>
      <p:nvGrpSpPr>
        <p:cNvPr id="198" name="Shape 198"/>
        <p:cNvGrpSpPr/>
        <p:nvPr/>
      </p:nvGrpSpPr>
      <p:grpSpPr>
        <a:xfrm>
          <a:off x="0" y="0"/>
          <a:ext cx="0" cy="0"/>
          <a:chOff x="0" y="0"/>
          <a:chExt cx="0" cy="0"/>
        </a:xfrm>
      </p:grpSpPr>
      <p:sp>
        <p:nvSpPr>
          <p:cNvPr id="199" name="Google Shape;199;p32"/>
          <p:cNvSpPr/>
          <p:nvPr/>
        </p:nvSpPr>
        <p:spPr>
          <a:xfrm>
            <a:off x="540350" y="560425"/>
            <a:ext cx="960600" cy="960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Kinetic energy in falling water</a:t>
            </a:r>
            <a:endParaRPr/>
          </a:p>
        </p:txBody>
      </p:sp>
      <p:sp>
        <p:nvSpPr>
          <p:cNvPr id="200" name="Google Shape;200;p32"/>
          <p:cNvSpPr/>
          <p:nvPr/>
        </p:nvSpPr>
        <p:spPr>
          <a:xfrm>
            <a:off x="1500950" y="800575"/>
            <a:ext cx="1110600" cy="480300"/>
          </a:xfrm>
          <a:prstGeom prst="rightArrow">
            <a:avLst>
              <a:gd fmla="val 50000" name="adj1"/>
              <a:gd fmla="val 50000" name="adj2"/>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2"/>
          <p:cNvSpPr/>
          <p:nvPr/>
        </p:nvSpPr>
        <p:spPr>
          <a:xfrm>
            <a:off x="2611550" y="610450"/>
            <a:ext cx="1110600" cy="960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Turning of the blades of the turbine </a:t>
            </a:r>
            <a:endParaRPr/>
          </a:p>
        </p:txBody>
      </p:sp>
      <p:sp>
        <p:nvSpPr>
          <p:cNvPr id="202" name="Google Shape;202;p32"/>
          <p:cNvSpPr/>
          <p:nvPr/>
        </p:nvSpPr>
        <p:spPr>
          <a:xfrm>
            <a:off x="3722150" y="800575"/>
            <a:ext cx="960600" cy="480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2"/>
          <p:cNvSpPr/>
          <p:nvPr/>
        </p:nvSpPr>
        <p:spPr>
          <a:xfrm>
            <a:off x="4682750" y="610450"/>
            <a:ext cx="1471500" cy="10608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Generator in turn rotates due to the shaft connected from the turbine</a:t>
            </a:r>
            <a:endParaRPr/>
          </a:p>
        </p:txBody>
      </p:sp>
      <p:sp>
        <p:nvSpPr>
          <p:cNvPr id="204" name="Google Shape;204;p32"/>
          <p:cNvSpPr/>
          <p:nvPr/>
        </p:nvSpPr>
        <p:spPr>
          <a:xfrm>
            <a:off x="7114850" y="610450"/>
            <a:ext cx="1281000" cy="9606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Transformer produces high voltage </a:t>
            </a:r>
            <a:endParaRPr/>
          </a:p>
        </p:txBody>
      </p:sp>
      <p:sp>
        <p:nvSpPr>
          <p:cNvPr id="205" name="Google Shape;205;p32"/>
          <p:cNvSpPr/>
          <p:nvPr/>
        </p:nvSpPr>
        <p:spPr>
          <a:xfrm>
            <a:off x="6154250" y="850600"/>
            <a:ext cx="960600" cy="480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6" name="Google Shape;206;p32"/>
          <p:cNvCxnSpPr/>
          <p:nvPr/>
        </p:nvCxnSpPr>
        <p:spPr>
          <a:xfrm flipH="1">
            <a:off x="1901400" y="1180800"/>
            <a:ext cx="9900" cy="1240800"/>
          </a:xfrm>
          <a:prstGeom prst="straightConnector1">
            <a:avLst/>
          </a:prstGeom>
          <a:noFill/>
          <a:ln cap="flat" cmpd="sng" w="28575">
            <a:solidFill>
              <a:schemeClr val="dk2"/>
            </a:solidFill>
            <a:prstDash val="solid"/>
            <a:round/>
            <a:headEnd len="med" w="med" type="none"/>
            <a:tailEnd len="med" w="med" type="triangle"/>
          </a:ln>
        </p:spPr>
      </p:cxnSp>
      <p:sp>
        <p:nvSpPr>
          <p:cNvPr id="207" name="Google Shape;207;p32"/>
          <p:cNvSpPr txBox="1"/>
          <p:nvPr/>
        </p:nvSpPr>
        <p:spPr>
          <a:xfrm>
            <a:off x="828000" y="2421600"/>
            <a:ext cx="2156700" cy="13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 potential energy stored in the water is converted into kinetic energy as it flows through the penstock into the turbine.</a:t>
            </a:r>
            <a:endParaRPr/>
          </a:p>
        </p:txBody>
      </p:sp>
      <p:cxnSp>
        <p:nvCxnSpPr>
          <p:cNvPr id="208" name="Google Shape;208;p32"/>
          <p:cNvCxnSpPr/>
          <p:nvPr/>
        </p:nvCxnSpPr>
        <p:spPr>
          <a:xfrm>
            <a:off x="4102800" y="1190800"/>
            <a:ext cx="0" cy="1251000"/>
          </a:xfrm>
          <a:prstGeom prst="straightConnector1">
            <a:avLst/>
          </a:prstGeom>
          <a:noFill/>
          <a:ln cap="flat" cmpd="sng" w="28575">
            <a:solidFill>
              <a:schemeClr val="dk2"/>
            </a:solidFill>
            <a:prstDash val="solid"/>
            <a:round/>
            <a:headEnd len="med" w="med" type="none"/>
            <a:tailEnd len="med" w="med" type="triangle"/>
          </a:ln>
        </p:spPr>
      </p:cxnSp>
      <p:sp>
        <p:nvSpPr>
          <p:cNvPr id="209" name="Google Shape;209;p32"/>
          <p:cNvSpPr txBox="1"/>
          <p:nvPr/>
        </p:nvSpPr>
        <p:spPr>
          <a:xfrm>
            <a:off x="3024450" y="2441800"/>
            <a:ext cx="2156700" cy="115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 turning of blades of the turbine converts the kinetic energy from water into the mechanical energy.</a:t>
            </a:r>
            <a:endParaRPr/>
          </a:p>
        </p:txBody>
      </p:sp>
      <p:cxnSp>
        <p:nvCxnSpPr>
          <p:cNvPr id="210" name="Google Shape;210;p32"/>
          <p:cNvCxnSpPr/>
          <p:nvPr/>
        </p:nvCxnSpPr>
        <p:spPr>
          <a:xfrm>
            <a:off x="6534350" y="1225900"/>
            <a:ext cx="9900" cy="1180800"/>
          </a:xfrm>
          <a:prstGeom prst="straightConnector1">
            <a:avLst/>
          </a:prstGeom>
          <a:noFill/>
          <a:ln cap="flat" cmpd="sng" w="28575">
            <a:solidFill>
              <a:schemeClr val="dk2"/>
            </a:solidFill>
            <a:prstDash val="solid"/>
            <a:round/>
            <a:headEnd len="med" w="med" type="none"/>
            <a:tailEnd len="med" w="med" type="triangle"/>
          </a:ln>
        </p:spPr>
      </p:cxnSp>
      <p:sp>
        <p:nvSpPr>
          <p:cNvPr id="211" name="Google Shape;211;p32"/>
          <p:cNvSpPr txBox="1"/>
          <p:nvPr/>
        </p:nvSpPr>
        <p:spPr>
          <a:xfrm>
            <a:off x="5428675" y="2426800"/>
            <a:ext cx="2081400" cy="11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 generator uses an electromagnetic field to convert the mechanical energy into electrical energy.</a:t>
            </a:r>
            <a:endParaRPr/>
          </a:p>
        </p:txBody>
      </p:sp>
      <p:sp>
        <p:nvSpPr>
          <p:cNvPr id="212" name="Google Shape;212;p32"/>
          <p:cNvSpPr txBox="1"/>
          <p:nvPr/>
        </p:nvSpPr>
        <p:spPr>
          <a:xfrm>
            <a:off x="1320500" y="4292925"/>
            <a:ext cx="5763900" cy="672600"/>
          </a:xfrm>
          <a:prstGeom prst="rect">
            <a:avLst/>
          </a:prstGeom>
          <a:solidFill>
            <a:srgbClr val="FF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Main energy conversion steps in an hydroelectric power plant</a:t>
            </a:r>
            <a:endParaRPr b="1" sz="1800"/>
          </a:p>
        </p:txBody>
      </p:sp>
      <p:cxnSp>
        <p:nvCxnSpPr>
          <p:cNvPr id="213" name="Google Shape;213;p32"/>
          <p:cNvCxnSpPr>
            <a:stCxn id="204" idx="3"/>
          </p:cNvCxnSpPr>
          <p:nvPr/>
        </p:nvCxnSpPr>
        <p:spPr>
          <a:xfrm>
            <a:off x="8395850" y="1090750"/>
            <a:ext cx="320100" cy="1260900"/>
          </a:xfrm>
          <a:prstGeom prst="bentConnector2">
            <a:avLst/>
          </a:prstGeom>
          <a:noFill/>
          <a:ln cap="flat" cmpd="sng" w="28575">
            <a:solidFill>
              <a:schemeClr val="dk2"/>
            </a:solidFill>
            <a:prstDash val="solid"/>
            <a:round/>
            <a:headEnd len="med" w="med" type="none"/>
            <a:tailEnd len="med" w="med" type="triangle"/>
          </a:ln>
        </p:spPr>
      </p:cxnSp>
      <p:sp>
        <p:nvSpPr>
          <p:cNvPr id="214" name="Google Shape;214;p32"/>
          <p:cNvSpPr txBox="1"/>
          <p:nvPr/>
        </p:nvSpPr>
        <p:spPr>
          <a:xfrm>
            <a:off x="7672500" y="2386750"/>
            <a:ext cx="1471500" cy="12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 high voltage electric current is then transmitted by the power grid.</a:t>
            </a:r>
            <a:endParaRPr/>
          </a:p>
        </p:txBody>
      </p:sp>
      <p:sp>
        <p:nvSpPr>
          <p:cNvPr id="215" name="Google Shape;215;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9EEB"/>
        </a:solidFill>
      </p:bgPr>
    </p:bg>
    <p:spTree>
      <p:nvGrpSpPr>
        <p:cNvPr id="219" name="Shape 219"/>
        <p:cNvGrpSpPr/>
        <p:nvPr/>
      </p:nvGrpSpPr>
      <p:grpSpPr>
        <a:xfrm>
          <a:off x="0" y="0"/>
          <a:ext cx="0" cy="0"/>
          <a:chOff x="0" y="0"/>
          <a:chExt cx="0" cy="0"/>
        </a:xfrm>
      </p:grpSpPr>
      <p:sp>
        <p:nvSpPr>
          <p:cNvPr id="220" name="Google Shape;220;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Hydraulic Head</a:t>
            </a:r>
            <a:endParaRPr/>
          </a:p>
        </p:txBody>
      </p:sp>
      <p:sp>
        <p:nvSpPr>
          <p:cNvPr id="221" name="Google Shape;221;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Hydraulic head measures the amount of mechanical energy available in the water.</a:t>
            </a:r>
            <a:r>
              <a:rPr lang="en">
                <a:solidFill>
                  <a:schemeClr val="dk1"/>
                </a:solidFill>
              </a:rPr>
              <a:t>Hydraulic head is a measurement of the height of a static water column above a reference point.</a:t>
            </a:r>
            <a:endParaRPr>
              <a:solidFill>
                <a:srgbClr val="000000"/>
              </a:solidFill>
            </a:endParaRPr>
          </a:p>
          <a:p>
            <a:pPr indent="0" lvl="0" marL="0" rtl="0" algn="l">
              <a:spcBef>
                <a:spcPts val="1600"/>
              </a:spcBef>
              <a:spcAft>
                <a:spcPts val="1600"/>
              </a:spcAft>
              <a:buNone/>
            </a:pPr>
            <a:r>
              <a:rPr lang="en">
                <a:solidFill>
                  <a:srgbClr val="000000"/>
                </a:solidFill>
              </a:rPr>
              <a:t>T</a:t>
            </a:r>
            <a:r>
              <a:rPr lang="en">
                <a:solidFill>
                  <a:srgbClr val="000000"/>
                </a:solidFill>
              </a:rPr>
              <a:t>he amount of energy harnessed in a hydroelectricity facility depends on the difference between the headwater level in the reservoir upstream of the dam and the tailwater level below the hydroelectric dam. This is known as the hydraulic head difference and it represents the amount of energy that can be transformed into electricity by the turbines and generators.</a:t>
            </a:r>
            <a:endParaRPr>
              <a:solidFill>
                <a:srgbClr val="000000"/>
              </a:solidFill>
            </a:endParaRPr>
          </a:p>
        </p:txBody>
      </p:sp>
      <p:sp>
        <p:nvSpPr>
          <p:cNvPr id="222" name="Google Shape;222;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9EEB"/>
        </a:solidFill>
      </p:bgPr>
    </p:bg>
    <p:spTree>
      <p:nvGrpSpPr>
        <p:cNvPr id="226" name="Shape 226"/>
        <p:cNvGrpSpPr/>
        <p:nvPr/>
      </p:nvGrpSpPr>
      <p:grpSpPr>
        <a:xfrm>
          <a:off x="0" y="0"/>
          <a:ext cx="0" cy="0"/>
          <a:chOff x="0" y="0"/>
          <a:chExt cx="0" cy="0"/>
        </a:xfrm>
      </p:grpSpPr>
      <p:sp>
        <p:nvSpPr>
          <p:cNvPr id="227" name="Google Shape;227;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8" name="Google Shape;228;p34"/>
          <p:cNvPicPr preferRelativeResize="0"/>
          <p:nvPr/>
        </p:nvPicPr>
        <p:blipFill>
          <a:blip r:embed="rId3">
            <a:alphaModFix/>
          </a:blip>
          <a:stretch>
            <a:fillRect/>
          </a:stretch>
        </p:blipFill>
        <p:spPr>
          <a:xfrm>
            <a:off x="1363163" y="153325"/>
            <a:ext cx="6177526" cy="4189624"/>
          </a:xfrm>
          <a:prstGeom prst="rect">
            <a:avLst/>
          </a:prstGeom>
          <a:noFill/>
          <a:ln>
            <a:noFill/>
          </a:ln>
        </p:spPr>
      </p:pic>
      <p:sp>
        <p:nvSpPr>
          <p:cNvPr id="229" name="Google Shape;229;p34"/>
          <p:cNvSpPr txBox="1"/>
          <p:nvPr/>
        </p:nvSpPr>
        <p:spPr>
          <a:xfrm>
            <a:off x="1471000" y="4384225"/>
            <a:ext cx="5763900" cy="67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A hydroelectric plant showing the hydraulic head</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9EEB"/>
        </a:solidFill>
      </p:bgPr>
    </p:bg>
    <p:spTree>
      <p:nvGrpSpPr>
        <p:cNvPr id="233" name="Shape 233"/>
        <p:cNvGrpSpPr/>
        <p:nvPr/>
      </p:nvGrpSpPr>
      <p:grpSpPr>
        <a:xfrm>
          <a:off x="0" y="0"/>
          <a:ext cx="0" cy="0"/>
          <a:chOff x="0" y="0"/>
          <a:chExt cx="0" cy="0"/>
        </a:xfrm>
      </p:grpSpPr>
      <p:sp>
        <p:nvSpPr>
          <p:cNvPr id="234" name="Google Shape;234;p35"/>
          <p:cNvSpPr txBox="1"/>
          <p:nvPr>
            <p:ph idx="1" type="body"/>
          </p:nvPr>
        </p:nvSpPr>
        <p:spPr>
          <a:xfrm>
            <a:off x="311700" y="280200"/>
            <a:ext cx="8520600" cy="428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The hydraulic head can be used to determine the power generated by a hydroelectric plant. The power generated is given by the following relation -</a:t>
            </a:r>
            <a:endParaRPr>
              <a:solidFill>
                <a:srgbClr val="000000"/>
              </a:solidFill>
            </a:endParaRPr>
          </a:p>
          <a:p>
            <a:pPr indent="0" lvl="0" marL="0" rtl="0" algn="ctr">
              <a:spcBef>
                <a:spcPts val="1600"/>
              </a:spcBef>
              <a:spcAft>
                <a:spcPts val="0"/>
              </a:spcAft>
              <a:buNone/>
            </a:pPr>
            <a:r>
              <a:rPr lang="en" sz="2400">
                <a:solidFill>
                  <a:srgbClr val="000000"/>
                </a:solidFill>
              </a:rPr>
              <a:t>P=ρQgΔh</a:t>
            </a:r>
            <a:endParaRPr sz="2400">
              <a:solidFill>
                <a:srgbClr val="000000"/>
              </a:solidFill>
            </a:endParaRPr>
          </a:p>
          <a:p>
            <a:pPr indent="0" lvl="0" marL="0" rtl="0" algn="l">
              <a:spcBef>
                <a:spcPts val="1600"/>
              </a:spcBef>
              <a:spcAft>
                <a:spcPts val="0"/>
              </a:spcAft>
              <a:buNone/>
            </a:pPr>
            <a:r>
              <a:rPr lang="en">
                <a:solidFill>
                  <a:srgbClr val="000000"/>
                </a:solidFill>
              </a:rPr>
              <a:t>where</a:t>
            </a:r>
            <a:endParaRPr>
              <a:solidFill>
                <a:srgbClr val="000000"/>
              </a:solidFill>
            </a:endParaRPr>
          </a:p>
          <a:p>
            <a:pPr indent="0" lvl="0" marL="0" rtl="0" algn="l">
              <a:lnSpc>
                <a:spcPct val="100000"/>
              </a:lnSpc>
              <a:spcBef>
                <a:spcPts val="1600"/>
              </a:spcBef>
              <a:spcAft>
                <a:spcPts val="0"/>
              </a:spcAft>
              <a:buNone/>
            </a:pPr>
            <a:r>
              <a:rPr lang="en">
                <a:solidFill>
                  <a:srgbClr val="000000"/>
                </a:solidFill>
              </a:rPr>
              <a:t>P = power generated      ρ=</a:t>
            </a:r>
            <a:r>
              <a:rPr lang="en" sz="2400">
                <a:solidFill>
                  <a:srgbClr val="000000"/>
                </a:solidFill>
              </a:rPr>
              <a:t> </a:t>
            </a:r>
            <a:r>
              <a:rPr lang="en">
                <a:solidFill>
                  <a:srgbClr val="000000"/>
                </a:solidFill>
              </a:rPr>
              <a:t>density of fluid   </a:t>
            </a:r>
            <a:endParaRPr>
              <a:solidFill>
                <a:srgbClr val="000000"/>
              </a:solidFill>
            </a:endParaRPr>
          </a:p>
          <a:p>
            <a:pPr indent="0" lvl="0" marL="0" rtl="0" algn="l">
              <a:lnSpc>
                <a:spcPct val="100000"/>
              </a:lnSpc>
              <a:spcBef>
                <a:spcPts val="1600"/>
              </a:spcBef>
              <a:spcAft>
                <a:spcPts val="0"/>
              </a:spcAft>
              <a:buNone/>
            </a:pPr>
            <a:r>
              <a:rPr lang="en">
                <a:solidFill>
                  <a:srgbClr val="000000"/>
                </a:solidFill>
              </a:rPr>
              <a:t>Q =  volumetric flow rate of fluid(in m</a:t>
            </a:r>
            <a:r>
              <a:rPr baseline="30000" lang="en">
                <a:solidFill>
                  <a:srgbClr val="000000"/>
                </a:solidFill>
              </a:rPr>
              <a:t>3</a:t>
            </a:r>
            <a:r>
              <a:rPr lang="en">
                <a:solidFill>
                  <a:srgbClr val="000000"/>
                </a:solidFill>
              </a:rPr>
              <a:t>/s)  g = acceleration due to gravity</a:t>
            </a:r>
            <a:endParaRPr>
              <a:solidFill>
                <a:srgbClr val="000000"/>
              </a:solidFill>
            </a:endParaRPr>
          </a:p>
          <a:p>
            <a:pPr indent="0" lvl="0" marL="0" rtl="0" algn="l">
              <a:lnSpc>
                <a:spcPct val="100000"/>
              </a:lnSpc>
              <a:spcBef>
                <a:spcPts val="1600"/>
              </a:spcBef>
              <a:spcAft>
                <a:spcPts val="0"/>
              </a:spcAft>
              <a:buClr>
                <a:schemeClr val="dk1"/>
              </a:buClr>
              <a:buSzPts val="1100"/>
              <a:buFont typeface="Arial"/>
              <a:buNone/>
            </a:pPr>
            <a:r>
              <a:rPr lang="en">
                <a:solidFill>
                  <a:srgbClr val="000000"/>
                </a:solidFill>
              </a:rPr>
              <a:t>Δh = hydraulic head difference</a:t>
            </a:r>
            <a:endParaRPr>
              <a:solidFill>
                <a:srgbClr val="000000"/>
              </a:solidFill>
            </a:endParaRPr>
          </a:p>
          <a:p>
            <a:pPr indent="0" lvl="0" marL="0" rtl="0" algn="l">
              <a:spcBef>
                <a:spcPts val="1600"/>
              </a:spcBef>
              <a:spcAft>
                <a:spcPts val="1600"/>
              </a:spcAft>
              <a:buNone/>
            </a:pPr>
            <a:r>
              <a:t/>
            </a:r>
            <a:endParaRPr>
              <a:solidFill>
                <a:srgbClr val="000000"/>
              </a:solidFill>
            </a:endParaRPr>
          </a:p>
        </p:txBody>
      </p:sp>
      <p:sp>
        <p:nvSpPr>
          <p:cNvPr id="235" name="Google Shape;235;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9EEB"/>
        </a:solidFill>
      </p:bgPr>
    </p:bg>
    <p:spTree>
      <p:nvGrpSpPr>
        <p:cNvPr id="239" name="Shape 239"/>
        <p:cNvGrpSpPr/>
        <p:nvPr/>
      </p:nvGrpSpPr>
      <p:grpSpPr>
        <a:xfrm>
          <a:off x="0" y="0"/>
          <a:ext cx="0" cy="0"/>
          <a:chOff x="0" y="0"/>
          <a:chExt cx="0" cy="0"/>
        </a:xfrm>
      </p:grpSpPr>
      <p:sp>
        <p:nvSpPr>
          <p:cNvPr id="240" name="Google Shape;240;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Based on the hydraulic heads the dams can be classified into three main types :-</a:t>
            </a:r>
            <a:endParaRPr sz="1800"/>
          </a:p>
        </p:txBody>
      </p:sp>
      <p:sp>
        <p:nvSpPr>
          <p:cNvPr id="241" name="Google Shape;241;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ctr">
              <a:spcBef>
                <a:spcPts val="0"/>
              </a:spcBef>
              <a:spcAft>
                <a:spcPts val="0"/>
              </a:spcAft>
              <a:buClr>
                <a:srgbClr val="000000"/>
              </a:buClr>
              <a:buSzPts val="1800"/>
              <a:buAutoNum type="arabicParenR"/>
            </a:pPr>
            <a:r>
              <a:rPr b="1" lang="en">
                <a:solidFill>
                  <a:srgbClr val="000000"/>
                </a:solidFill>
              </a:rPr>
              <a:t>High Head</a:t>
            </a:r>
            <a:endParaRPr b="1">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Head </a:t>
            </a:r>
            <a:r>
              <a:rPr lang="en">
                <a:solidFill>
                  <a:srgbClr val="000000"/>
                </a:solidFill>
              </a:rPr>
              <a:t>difference</a:t>
            </a:r>
            <a:r>
              <a:rPr lang="en">
                <a:solidFill>
                  <a:srgbClr val="000000"/>
                </a:solidFill>
              </a:rPr>
              <a:t> of 100 metres or higher are considered as high head.</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Water travelling through the turbine comes from a higher elevation. So the system needs a smaller volume of water to produce an equivalent amount of energy.</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High head plants require smaller turbines since less water is flowing through the turbine.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High head plants have longer penstock to guide the water  </a:t>
            </a:r>
            <a:r>
              <a:rPr lang="en">
                <a:solidFill>
                  <a:srgbClr val="000000"/>
                </a:solidFill>
              </a:rPr>
              <a:t>travelling </a:t>
            </a:r>
            <a:r>
              <a:rPr lang="en">
                <a:solidFill>
                  <a:srgbClr val="000000"/>
                </a:solidFill>
              </a:rPr>
              <a:t>down from high elevation reservoir.</a:t>
            </a:r>
            <a:endParaRPr>
              <a:solidFill>
                <a:srgbClr val="000000"/>
              </a:solidFill>
            </a:endParaRPr>
          </a:p>
        </p:txBody>
      </p:sp>
      <p:sp>
        <p:nvSpPr>
          <p:cNvPr id="242" name="Google Shape;242;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9EEB"/>
        </a:solidFill>
      </p:bgPr>
    </p:bg>
    <p:spTree>
      <p:nvGrpSpPr>
        <p:cNvPr id="246" name="Shape 246"/>
        <p:cNvGrpSpPr/>
        <p:nvPr/>
      </p:nvGrpSpPr>
      <p:grpSpPr>
        <a:xfrm>
          <a:off x="0" y="0"/>
          <a:ext cx="0" cy="0"/>
          <a:chOff x="0" y="0"/>
          <a:chExt cx="0" cy="0"/>
        </a:xfrm>
      </p:grpSpPr>
      <p:sp>
        <p:nvSpPr>
          <p:cNvPr id="247" name="Google Shape;247;p37"/>
          <p:cNvSpPr txBox="1"/>
          <p:nvPr>
            <p:ph idx="1" type="body"/>
          </p:nvPr>
        </p:nvSpPr>
        <p:spPr>
          <a:xfrm>
            <a:off x="311700" y="208775"/>
            <a:ext cx="8520600" cy="436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rPr>
              <a:t>2) Medium Head</a:t>
            </a:r>
            <a:endParaRPr b="1">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Head </a:t>
            </a:r>
            <a:r>
              <a:rPr lang="en">
                <a:solidFill>
                  <a:srgbClr val="000000"/>
                </a:solidFill>
              </a:rPr>
              <a:t>differences</a:t>
            </a:r>
            <a:r>
              <a:rPr lang="en">
                <a:solidFill>
                  <a:srgbClr val="000000"/>
                </a:solidFill>
              </a:rPr>
              <a:t> between 10 and 100 metres.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Penstock is slightly shorter as compared to high head </a:t>
            </a:r>
            <a:r>
              <a:rPr lang="en">
                <a:solidFill>
                  <a:srgbClr val="000000"/>
                </a:solidFill>
              </a:rPr>
              <a:t>because</a:t>
            </a:r>
            <a:r>
              <a:rPr lang="en">
                <a:solidFill>
                  <a:srgbClr val="000000"/>
                </a:solidFill>
              </a:rPr>
              <a:t> there is less elevation drop.</a:t>
            </a:r>
            <a:endParaRPr>
              <a:solidFill>
                <a:srgbClr val="000000"/>
              </a:solidFill>
            </a:endParaRPr>
          </a:p>
          <a:p>
            <a:pPr indent="0" lvl="0" marL="0" rtl="0" algn="ctr">
              <a:spcBef>
                <a:spcPts val="1600"/>
              </a:spcBef>
              <a:spcAft>
                <a:spcPts val="0"/>
              </a:spcAft>
              <a:buNone/>
            </a:pPr>
            <a:r>
              <a:rPr b="1" lang="en">
                <a:solidFill>
                  <a:srgbClr val="000000"/>
                </a:solidFill>
              </a:rPr>
              <a:t>3) Low Head</a:t>
            </a:r>
            <a:endParaRPr b="1">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Head differences of around 10 metres or less.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Generally used in facilities such as run-of-the-river systems where there is a flowing river with little elevation change.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Transport large volumes of water and require larger turbines to produce electricity.</a:t>
            </a:r>
            <a:endParaRPr>
              <a:solidFill>
                <a:srgbClr val="000000"/>
              </a:solidFill>
            </a:endParaRPr>
          </a:p>
          <a:p>
            <a:pPr indent="0" lvl="0" marL="457200" rtl="0" algn="l">
              <a:spcBef>
                <a:spcPts val="1600"/>
              </a:spcBef>
              <a:spcAft>
                <a:spcPts val="0"/>
              </a:spcAft>
              <a:buNone/>
            </a:pPr>
            <a:r>
              <a:t/>
            </a:r>
            <a:endParaRPr>
              <a:solidFill>
                <a:schemeClr val="dk1"/>
              </a:solidFill>
            </a:endParaRPr>
          </a:p>
          <a:p>
            <a:pPr indent="0" lvl="0" marL="457200" rtl="0" algn="l">
              <a:spcBef>
                <a:spcPts val="1600"/>
              </a:spcBef>
              <a:spcAft>
                <a:spcPts val="1600"/>
              </a:spcAft>
              <a:buNone/>
            </a:pPr>
            <a:r>
              <a:t/>
            </a:r>
            <a:endParaRPr/>
          </a:p>
        </p:txBody>
      </p:sp>
      <p:sp>
        <p:nvSpPr>
          <p:cNvPr id="248" name="Google Shape;248;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9EEB"/>
        </a:solidFill>
      </p:bgPr>
    </p:bg>
    <p:spTree>
      <p:nvGrpSpPr>
        <p:cNvPr id="252" name="Shape 252"/>
        <p:cNvGrpSpPr/>
        <p:nvPr/>
      </p:nvGrpSpPr>
      <p:grpSpPr>
        <a:xfrm>
          <a:off x="0" y="0"/>
          <a:ext cx="0" cy="0"/>
          <a:chOff x="0" y="0"/>
          <a:chExt cx="0" cy="0"/>
        </a:xfrm>
      </p:grpSpPr>
      <p:sp>
        <p:nvSpPr>
          <p:cNvPr id="253" name="Google Shape;253;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Head Losses</a:t>
            </a:r>
            <a:endParaRPr/>
          </a:p>
        </p:txBody>
      </p:sp>
      <p:sp>
        <p:nvSpPr>
          <p:cNvPr id="254" name="Google Shape;254;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Energy is lost due to friction as water flows through the pipes and this results in lower power production. This loss results in the decrease of overall head. </a:t>
            </a:r>
            <a:endParaRPr>
              <a:solidFill>
                <a:srgbClr val="000000"/>
              </a:solidFill>
            </a:endParaRPr>
          </a:p>
          <a:p>
            <a:pPr indent="0" lvl="0" marL="0" rtl="0" algn="l">
              <a:spcBef>
                <a:spcPts val="1600"/>
              </a:spcBef>
              <a:spcAft>
                <a:spcPts val="0"/>
              </a:spcAft>
              <a:buNone/>
            </a:pPr>
            <a:r>
              <a:rPr lang="en">
                <a:solidFill>
                  <a:srgbClr val="000000"/>
                </a:solidFill>
              </a:rPr>
              <a:t>Two types of head losses</a:t>
            </a:r>
            <a:endParaRPr>
              <a:solidFill>
                <a:srgbClr val="000000"/>
              </a:solidFill>
            </a:endParaRPr>
          </a:p>
          <a:p>
            <a:pPr indent="-342900" lvl="0" marL="457200" rtl="0" algn="l">
              <a:spcBef>
                <a:spcPts val="1600"/>
              </a:spcBef>
              <a:spcAft>
                <a:spcPts val="0"/>
              </a:spcAft>
              <a:buClr>
                <a:srgbClr val="000000"/>
              </a:buClr>
              <a:buSzPts val="1800"/>
              <a:buAutoNum type="arabicParenR"/>
            </a:pPr>
            <a:r>
              <a:rPr b="1" lang="en" u="sng">
                <a:solidFill>
                  <a:srgbClr val="000000"/>
                </a:solidFill>
              </a:rPr>
              <a:t>Minor head loss -</a:t>
            </a:r>
            <a:r>
              <a:rPr b="1" lang="en">
                <a:solidFill>
                  <a:srgbClr val="000000"/>
                </a:solidFill>
              </a:rPr>
              <a:t> </a:t>
            </a:r>
            <a:r>
              <a:rPr lang="en">
                <a:solidFill>
                  <a:srgbClr val="000000"/>
                </a:solidFill>
              </a:rPr>
              <a:t>Arises from any other place </a:t>
            </a:r>
            <a:r>
              <a:rPr i="1" lang="en">
                <a:solidFill>
                  <a:srgbClr val="000000"/>
                </a:solidFill>
              </a:rPr>
              <a:t>besides</a:t>
            </a:r>
            <a:r>
              <a:rPr lang="en">
                <a:solidFill>
                  <a:srgbClr val="000000"/>
                </a:solidFill>
              </a:rPr>
              <a:t> friction in the pipes. Minor losses are occur due to pipe bends or changes in the velocity of water flow.</a:t>
            </a:r>
            <a:endParaRPr>
              <a:solidFill>
                <a:srgbClr val="000000"/>
              </a:solidFill>
            </a:endParaRPr>
          </a:p>
          <a:p>
            <a:pPr indent="-342900" lvl="0" marL="457200" rtl="0" algn="l">
              <a:spcBef>
                <a:spcPts val="0"/>
              </a:spcBef>
              <a:spcAft>
                <a:spcPts val="0"/>
              </a:spcAft>
              <a:buClr>
                <a:srgbClr val="000000"/>
              </a:buClr>
              <a:buSzPts val="1800"/>
              <a:buAutoNum type="arabicParenR"/>
            </a:pPr>
            <a:r>
              <a:rPr b="1" lang="en" u="sng">
                <a:solidFill>
                  <a:srgbClr val="000000"/>
                </a:solidFill>
              </a:rPr>
              <a:t> Major head loss -</a:t>
            </a:r>
            <a:r>
              <a:rPr lang="en">
                <a:solidFill>
                  <a:srgbClr val="000000"/>
                </a:solidFill>
              </a:rPr>
              <a:t> Major head losses arise mainly from friction in the pipes, and occur over long lengths of pipe, such as in the penstock.</a:t>
            </a:r>
            <a:endParaRPr>
              <a:solidFill>
                <a:srgbClr val="000000"/>
              </a:solidFill>
            </a:endParaRPr>
          </a:p>
        </p:txBody>
      </p:sp>
      <p:sp>
        <p:nvSpPr>
          <p:cNvPr id="255" name="Google Shape;255;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9EEB"/>
        </a:solidFill>
      </p:bgPr>
    </p:bg>
    <p:spTree>
      <p:nvGrpSpPr>
        <p:cNvPr id="259" name="Shape 259"/>
        <p:cNvGrpSpPr/>
        <p:nvPr/>
      </p:nvGrpSpPr>
      <p:grpSpPr>
        <a:xfrm>
          <a:off x="0" y="0"/>
          <a:ext cx="0" cy="0"/>
          <a:chOff x="0" y="0"/>
          <a:chExt cx="0" cy="0"/>
        </a:xfrm>
      </p:grpSpPr>
      <p:sp>
        <p:nvSpPr>
          <p:cNvPr id="260" name="Google Shape;260;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turbine (based on the principle of operation)</a:t>
            </a:r>
            <a:endParaRPr/>
          </a:p>
        </p:txBody>
      </p:sp>
      <p:sp>
        <p:nvSpPr>
          <p:cNvPr id="261" name="Google Shape;261;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AutoNum type="arabicParenR"/>
            </a:pPr>
            <a:r>
              <a:rPr b="1" lang="en" u="sng">
                <a:solidFill>
                  <a:srgbClr val="000000"/>
                </a:solidFill>
              </a:rPr>
              <a:t>Impulse turbine - </a:t>
            </a:r>
            <a:r>
              <a:rPr lang="en">
                <a:solidFill>
                  <a:srgbClr val="000000"/>
                </a:solidFill>
              </a:rPr>
              <a:t>Driven by high velocity jets of water</a:t>
            </a:r>
            <a:endParaRPr>
              <a:solidFill>
                <a:srgbClr val="000000"/>
              </a:solidFill>
            </a:endParaRPr>
          </a:p>
          <a:p>
            <a:pPr indent="0" lvl="0" marL="457200" rtl="0" algn="l">
              <a:spcBef>
                <a:spcPts val="1600"/>
              </a:spcBef>
              <a:spcAft>
                <a:spcPts val="0"/>
              </a:spcAft>
              <a:buNone/>
            </a:pPr>
            <a:r>
              <a:t/>
            </a:r>
            <a:endParaRPr>
              <a:solidFill>
                <a:srgbClr val="000000"/>
              </a:solidFill>
            </a:endParaRPr>
          </a:p>
          <a:p>
            <a:pPr indent="-342900" lvl="0" marL="457200" rtl="0" algn="l">
              <a:spcBef>
                <a:spcPts val="1600"/>
              </a:spcBef>
              <a:spcAft>
                <a:spcPts val="0"/>
              </a:spcAft>
              <a:buClr>
                <a:srgbClr val="000000"/>
              </a:buClr>
              <a:buSzPts val="1800"/>
              <a:buAutoNum type="arabicParenR"/>
            </a:pPr>
            <a:r>
              <a:rPr b="1" lang="en" u="sng">
                <a:solidFill>
                  <a:srgbClr val="000000"/>
                </a:solidFill>
              </a:rPr>
              <a:t>Reaction turbine</a:t>
            </a:r>
            <a:r>
              <a:rPr lang="en">
                <a:solidFill>
                  <a:srgbClr val="000000"/>
                </a:solidFill>
              </a:rPr>
              <a:t> - The rotor is fully </a:t>
            </a:r>
            <a:r>
              <a:rPr lang="en">
                <a:solidFill>
                  <a:srgbClr val="000000"/>
                </a:solidFill>
              </a:rPr>
              <a:t>immersed</a:t>
            </a:r>
            <a:r>
              <a:rPr lang="en">
                <a:solidFill>
                  <a:srgbClr val="000000"/>
                </a:solidFill>
              </a:rPr>
              <a:t> in water and is enclosed in a pressure casing and pressure differences across the runner blades impose lift forces on the blade.</a:t>
            </a:r>
            <a:endParaRPr>
              <a:solidFill>
                <a:srgbClr val="000000"/>
              </a:solidFill>
            </a:endParaRPr>
          </a:p>
          <a:p>
            <a:pPr indent="0" lvl="0" marL="457200" rtl="0" algn="l">
              <a:spcBef>
                <a:spcPts val="1600"/>
              </a:spcBef>
              <a:spcAft>
                <a:spcPts val="0"/>
              </a:spcAft>
              <a:buNone/>
            </a:pPr>
            <a:r>
              <a:t/>
            </a:r>
            <a:endParaRPr>
              <a:solidFill>
                <a:srgbClr val="000000"/>
              </a:solidFill>
            </a:endParaRPr>
          </a:p>
          <a:p>
            <a:pPr indent="-342900" lvl="0" marL="457200" rtl="0" algn="l">
              <a:spcBef>
                <a:spcPts val="1600"/>
              </a:spcBef>
              <a:spcAft>
                <a:spcPts val="0"/>
              </a:spcAft>
              <a:buClr>
                <a:srgbClr val="000000"/>
              </a:buClr>
              <a:buSzPts val="1800"/>
              <a:buAutoNum type="arabicParenR"/>
            </a:pPr>
            <a:r>
              <a:rPr b="1" lang="en" u="sng">
                <a:solidFill>
                  <a:srgbClr val="000000"/>
                </a:solidFill>
              </a:rPr>
              <a:t>Gravity turbine</a:t>
            </a:r>
            <a:r>
              <a:rPr lang="en">
                <a:solidFill>
                  <a:srgbClr val="000000"/>
                </a:solidFill>
              </a:rPr>
              <a:t> - Driven by the weight of the water entering the turbine.</a:t>
            </a:r>
            <a:endParaRPr>
              <a:solidFill>
                <a:srgbClr val="000000"/>
              </a:solidFill>
            </a:endParaRPr>
          </a:p>
          <a:p>
            <a:pPr indent="0" lvl="0" marL="457200" rtl="0" algn="l">
              <a:spcBef>
                <a:spcPts val="1600"/>
              </a:spcBef>
              <a:spcAft>
                <a:spcPts val="1600"/>
              </a:spcAft>
              <a:buNone/>
            </a:pPr>
            <a:r>
              <a:t/>
            </a:r>
            <a:endParaRPr>
              <a:solidFill>
                <a:srgbClr val="000000"/>
              </a:solidFill>
            </a:endParaRPr>
          </a:p>
        </p:txBody>
      </p:sp>
      <p:sp>
        <p:nvSpPr>
          <p:cNvPr id="262" name="Google Shape;262;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9EEB"/>
        </a:solidFill>
      </p:bgPr>
    </p:bg>
    <p:spTree>
      <p:nvGrpSpPr>
        <p:cNvPr id="266" name="Shape 266"/>
        <p:cNvGrpSpPr/>
        <p:nvPr/>
      </p:nvGrpSpPr>
      <p:grpSpPr>
        <a:xfrm>
          <a:off x="0" y="0"/>
          <a:ext cx="0" cy="0"/>
          <a:chOff x="0" y="0"/>
          <a:chExt cx="0" cy="0"/>
        </a:xfrm>
      </p:grpSpPr>
      <p:sp>
        <p:nvSpPr>
          <p:cNvPr id="267" name="Google Shape;267;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68" name="Google Shape;268;p40"/>
          <p:cNvPicPr preferRelativeResize="0"/>
          <p:nvPr/>
        </p:nvPicPr>
        <p:blipFill rotWithShape="1">
          <a:blip r:embed="rId3">
            <a:alphaModFix/>
          </a:blip>
          <a:srcRect b="5158" l="8248" r="8763" t="13738"/>
          <a:stretch/>
        </p:blipFill>
        <p:spPr>
          <a:xfrm>
            <a:off x="1091350" y="578875"/>
            <a:ext cx="6870649" cy="2685625"/>
          </a:xfrm>
          <a:prstGeom prst="rect">
            <a:avLst/>
          </a:prstGeom>
          <a:noFill/>
          <a:ln>
            <a:noFill/>
          </a:ln>
        </p:spPr>
      </p:pic>
      <p:sp>
        <p:nvSpPr>
          <p:cNvPr id="269" name="Google Shape;269;p40"/>
          <p:cNvSpPr txBox="1"/>
          <p:nvPr/>
        </p:nvSpPr>
        <p:spPr>
          <a:xfrm>
            <a:off x="1793525" y="3264500"/>
            <a:ext cx="5466300" cy="61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Turbine Classification</a:t>
            </a:r>
            <a:endParaRPr b="1"/>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9EEB"/>
        </a:solidFill>
      </p:bgPr>
    </p:bg>
    <p:spTree>
      <p:nvGrpSpPr>
        <p:cNvPr id="273" name="Shape 273"/>
        <p:cNvGrpSpPr/>
        <p:nvPr/>
      </p:nvGrpSpPr>
      <p:grpSpPr>
        <a:xfrm>
          <a:off x="0" y="0"/>
          <a:ext cx="0" cy="0"/>
          <a:chOff x="0" y="0"/>
          <a:chExt cx="0" cy="0"/>
        </a:xfrm>
      </p:grpSpPr>
      <p:sp>
        <p:nvSpPr>
          <p:cNvPr id="274" name="Google Shape;274;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5" name="Google Shape;275;p41"/>
          <p:cNvPicPr preferRelativeResize="0"/>
          <p:nvPr/>
        </p:nvPicPr>
        <p:blipFill>
          <a:blip r:embed="rId3">
            <a:alphaModFix/>
          </a:blip>
          <a:stretch>
            <a:fillRect/>
          </a:stretch>
        </p:blipFill>
        <p:spPr>
          <a:xfrm>
            <a:off x="3606148" y="152400"/>
            <a:ext cx="5087900" cy="4838699"/>
          </a:xfrm>
          <a:prstGeom prst="rect">
            <a:avLst/>
          </a:prstGeom>
          <a:noFill/>
          <a:ln>
            <a:noFill/>
          </a:ln>
        </p:spPr>
      </p:pic>
      <p:sp>
        <p:nvSpPr>
          <p:cNvPr id="276" name="Google Shape;276;p41"/>
          <p:cNvSpPr txBox="1"/>
          <p:nvPr/>
        </p:nvSpPr>
        <p:spPr>
          <a:xfrm>
            <a:off x="-248950" y="1902750"/>
            <a:ext cx="3758100" cy="133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 </a:t>
            </a:r>
            <a:r>
              <a:rPr lang="en" sz="1800"/>
              <a:t>Schematic</a:t>
            </a:r>
            <a:r>
              <a:rPr lang="en" sz="1800"/>
              <a:t> of different types of turbines used in a </a:t>
            </a:r>
            <a:r>
              <a:rPr lang="en" sz="1800"/>
              <a:t>hydroelectric</a:t>
            </a:r>
            <a:r>
              <a:rPr lang="en" sz="1800"/>
              <a:t> power plant.</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71" name="Google Shape;71;p15"/>
          <p:cNvSpPr txBox="1"/>
          <p:nvPr>
            <p:ph idx="1" type="body"/>
          </p:nvPr>
        </p:nvSpPr>
        <p:spPr>
          <a:xfrm>
            <a:off x="311700" y="1152475"/>
            <a:ext cx="85206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When considering the feasibility of Finite and Renewable sources of energy, one must consider the efficiency of the generation, conversion, and transportation processes that get that power to the user. </a:t>
            </a:r>
            <a:endParaRPr>
              <a:solidFill>
                <a:srgbClr val="000000"/>
              </a:solidFill>
            </a:endParaRPr>
          </a:p>
          <a:p>
            <a:pPr indent="0" lvl="0" marL="0" rtl="0" algn="l">
              <a:spcBef>
                <a:spcPts val="1600"/>
              </a:spcBef>
              <a:spcAft>
                <a:spcPts val="0"/>
              </a:spcAft>
              <a:buNone/>
            </a:pPr>
            <a:r>
              <a:rPr lang="en">
                <a:solidFill>
                  <a:srgbClr val="000000"/>
                </a:solidFill>
              </a:rPr>
              <a:t>Depending on the energy source and its specific processes of generation and conversion, its efficiency can decide whether or not it is a truly feasible solution.</a:t>
            </a:r>
            <a:endParaRPr>
              <a:solidFill>
                <a:srgbClr val="000000"/>
              </a:solidFill>
            </a:endParaRPr>
          </a:p>
          <a:p>
            <a:pPr indent="0" lvl="0" marL="0" rtl="0" algn="l">
              <a:spcBef>
                <a:spcPts val="1600"/>
              </a:spcBef>
              <a:spcAft>
                <a:spcPts val="1600"/>
              </a:spcAft>
              <a:buNone/>
            </a:pPr>
            <a:r>
              <a:rPr lang="en">
                <a:solidFill>
                  <a:srgbClr val="000000"/>
                </a:solidFill>
              </a:rPr>
              <a:t>Research into increased efficiency of these processes will get society one step closer to energy sustainability.</a:t>
            </a:r>
            <a:endParaRPr>
              <a:solidFill>
                <a:srgbClr val="000000"/>
              </a:solidFill>
            </a:endParaRPr>
          </a:p>
        </p:txBody>
      </p:sp>
      <p:sp>
        <p:nvSpPr>
          <p:cNvPr id="72" name="Google Shape;7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9EEB"/>
        </a:solidFill>
      </p:bgPr>
    </p:bg>
    <p:spTree>
      <p:nvGrpSpPr>
        <p:cNvPr id="280" name="Shape 280"/>
        <p:cNvGrpSpPr/>
        <p:nvPr/>
      </p:nvGrpSpPr>
      <p:grpSpPr>
        <a:xfrm>
          <a:off x="0" y="0"/>
          <a:ext cx="0" cy="0"/>
          <a:chOff x="0" y="0"/>
          <a:chExt cx="0" cy="0"/>
        </a:xfrm>
      </p:grpSpPr>
      <p:sp>
        <p:nvSpPr>
          <p:cNvPr id="281" name="Google Shape;281;p42"/>
          <p:cNvSpPr txBox="1"/>
          <p:nvPr>
            <p:ph idx="1" type="body"/>
          </p:nvPr>
        </p:nvSpPr>
        <p:spPr>
          <a:xfrm>
            <a:off x="311700" y="370100"/>
            <a:ext cx="8520600" cy="419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rPr>
              <a:t>Pelton Wheel </a:t>
            </a:r>
            <a:endParaRPr b="1">
              <a:solidFill>
                <a:srgbClr val="000000"/>
              </a:solidFill>
            </a:endParaRPr>
          </a:p>
          <a:p>
            <a:pPr indent="0" lvl="0" marL="0" rtl="0" algn="l">
              <a:spcBef>
                <a:spcPts val="1600"/>
              </a:spcBef>
              <a:spcAft>
                <a:spcPts val="0"/>
              </a:spcAft>
              <a:buNone/>
            </a:pPr>
            <a:r>
              <a:rPr lang="en" sz="1400">
                <a:solidFill>
                  <a:srgbClr val="000000"/>
                </a:solidFill>
              </a:rPr>
              <a:t>Its a type of an impulse turbine which </a:t>
            </a:r>
            <a:r>
              <a:rPr lang="en" sz="1400">
                <a:solidFill>
                  <a:srgbClr val="000000"/>
                </a:solidFill>
              </a:rPr>
              <a:t>has one or more free jets discharging water into an aerated space and impinging on the buckets of a runner. Draft tubes are not required for impulse turbine since the runner must be located above the maximum tailwater to permit operation at atmospheric pressure.</a:t>
            </a:r>
            <a:endParaRPr sz="1400">
              <a:solidFill>
                <a:srgbClr val="000000"/>
              </a:solidFill>
            </a:endParaRPr>
          </a:p>
          <a:p>
            <a:pPr indent="457200" lvl="0" marL="0" rtl="0" algn="l">
              <a:spcBef>
                <a:spcPts val="1600"/>
              </a:spcBef>
              <a:spcAft>
                <a:spcPts val="0"/>
              </a:spcAft>
              <a:buNone/>
            </a:pPr>
            <a:r>
              <a:t/>
            </a:r>
            <a:endParaRPr sz="1400">
              <a:solidFill>
                <a:srgbClr val="000000"/>
              </a:solidFill>
            </a:endParaRPr>
          </a:p>
          <a:p>
            <a:pPr indent="457200" lvl="0" marL="0" rtl="0" algn="l">
              <a:spcBef>
                <a:spcPts val="1600"/>
              </a:spcBef>
              <a:spcAft>
                <a:spcPts val="0"/>
              </a:spcAft>
              <a:buNone/>
            </a:pPr>
            <a:r>
              <a:t/>
            </a:r>
            <a:endParaRPr sz="1400">
              <a:solidFill>
                <a:srgbClr val="000000"/>
              </a:solidFill>
            </a:endParaRPr>
          </a:p>
          <a:p>
            <a:pPr indent="0" lvl="0" marL="0" rtl="0" algn="ctr">
              <a:spcBef>
                <a:spcPts val="1600"/>
              </a:spcBef>
              <a:spcAft>
                <a:spcPts val="0"/>
              </a:spcAft>
              <a:buNone/>
            </a:pPr>
            <a:r>
              <a:rPr b="1" lang="en">
                <a:solidFill>
                  <a:srgbClr val="000000"/>
                </a:solidFill>
              </a:rPr>
              <a:t>Cross flow</a:t>
            </a:r>
            <a:endParaRPr b="1">
              <a:solidFill>
                <a:srgbClr val="000000"/>
              </a:solidFill>
            </a:endParaRPr>
          </a:p>
          <a:p>
            <a:pPr indent="0" lvl="0" marL="0" rtl="0" algn="l">
              <a:spcBef>
                <a:spcPts val="1600"/>
              </a:spcBef>
              <a:spcAft>
                <a:spcPts val="0"/>
              </a:spcAft>
              <a:buNone/>
            </a:pPr>
            <a:r>
              <a:rPr lang="en" sz="1400">
                <a:solidFill>
                  <a:srgbClr val="000000"/>
                </a:solidFill>
              </a:rPr>
              <a:t>A cross-flow turbine is drum-shaped and uses an elongated, rectangular-section nozzle directed against curved vanes on a cylindrically shaped runner.The cross-flow turbine allows the water to flow through the blades twice. A guide vane at the entrance to the turbine directs the flow to a limited portion of the runner. The cross-flow was developed to accommodate larger water flows and lower heads than the Pelton.</a:t>
            </a:r>
            <a:endParaRPr sz="1400">
              <a:solidFill>
                <a:srgbClr val="000000"/>
              </a:solidFill>
            </a:endParaRPr>
          </a:p>
          <a:p>
            <a:pPr indent="0" lvl="0" marL="0" rtl="0" algn="l">
              <a:spcBef>
                <a:spcPts val="1600"/>
              </a:spcBef>
              <a:spcAft>
                <a:spcPts val="1600"/>
              </a:spcAft>
              <a:buNone/>
            </a:pPr>
            <a:r>
              <a:t/>
            </a:r>
            <a:endParaRPr>
              <a:solidFill>
                <a:srgbClr val="000000"/>
              </a:solidFill>
            </a:endParaRPr>
          </a:p>
        </p:txBody>
      </p:sp>
      <p:sp>
        <p:nvSpPr>
          <p:cNvPr id="282" name="Google Shape;282;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9EEB"/>
        </a:solidFill>
      </p:bgPr>
    </p:bg>
    <p:spTree>
      <p:nvGrpSpPr>
        <p:cNvPr id="286" name="Shape 286"/>
        <p:cNvGrpSpPr/>
        <p:nvPr/>
      </p:nvGrpSpPr>
      <p:grpSpPr>
        <a:xfrm>
          <a:off x="0" y="0"/>
          <a:ext cx="0" cy="0"/>
          <a:chOff x="0" y="0"/>
          <a:chExt cx="0" cy="0"/>
        </a:xfrm>
      </p:grpSpPr>
      <p:sp>
        <p:nvSpPr>
          <p:cNvPr id="287" name="Google Shape;287;p43"/>
          <p:cNvSpPr txBox="1"/>
          <p:nvPr>
            <p:ph idx="1" type="body"/>
          </p:nvPr>
        </p:nvSpPr>
        <p:spPr>
          <a:xfrm>
            <a:off x="311700" y="161325"/>
            <a:ext cx="8520600" cy="440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rPr>
              <a:t>Propeller Turbine </a:t>
            </a:r>
            <a:endParaRPr b="1">
              <a:solidFill>
                <a:srgbClr val="000000"/>
              </a:solidFill>
            </a:endParaRPr>
          </a:p>
          <a:p>
            <a:pPr indent="0" lvl="0" marL="0" rtl="0" algn="l">
              <a:spcBef>
                <a:spcPts val="1600"/>
              </a:spcBef>
              <a:spcAft>
                <a:spcPts val="0"/>
              </a:spcAft>
              <a:buNone/>
            </a:pPr>
            <a:r>
              <a:rPr lang="en">
                <a:solidFill>
                  <a:srgbClr val="000000"/>
                </a:solidFill>
              </a:rPr>
              <a:t>These turbines have 3 to 6 blades and water contacts all of the blades constantly. For these turbines the pressure </a:t>
            </a:r>
            <a:r>
              <a:rPr lang="en">
                <a:solidFill>
                  <a:srgbClr val="000000"/>
                </a:solidFill>
              </a:rPr>
              <a:t>remains</a:t>
            </a:r>
            <a:r>
              <a:rPr lang="en">
                <a:solidFill>
                  <a:srgbClr val="000000"/>
                </a:solidFill>
              </a:rPr>
              <a:t> constant and the pitch can be altered. </a:t>
            </a:r>
            <a:r>
              <a:rPr lang="en">
                <a:solidFill>
                  <a:srgbClr val="000000"/>
                </a:solidFill>
              </a:rPr>
              <a:t>A set of inlet guide vanes admits the flow to the propeller and the vanes can be adjusted so as to allow the flow passing through the machine to vary. </a:t>
            </a:r>
            <a:endParaRPr>
              <a:solidFill>
                <a:srgbClr val="000000"/>
              </a:solidFill>
            </a:endParaRPr>
          </a:p>
          <a:p>
            <a:pPr indent="0" lvl="0" marL="0" rtl="0" algn="ctr">
              <a:spcBef>
                <a:spcPts val="1600"/>
              </a:spcBef>
              <a:spcAft>
                <a:spcPts val="0"/>
              </a:spcAft>
              <a:buNone/>
            </a:pPr>
            <a:r>
              <a:rPr b="1" lang="en">
                <a:solidFill>
                  <a:srgbClr val="000000"/>
                </a:solidFill>
              </a:rPr>
              <a:t>Bulb Turbine</a:t>
            </a:r>
            <a:endParaRPr b="1">
              <a:solidFill>
                <a:srgbClr val="000000"/>
              </a:solidFill>
            </a:endParaRPr>
          </a:p>
          <a:p>
            <a:pPr indent="0" lvl="0" marL="0" rtl="0" algn="l">
              <a:spcBef>
                <a:spcPts val="1600"/>
              </a:spcBef>
              <a:spcAft>
                <a:spcPts val="0"/>
              </a:spcAft>
              <a:buNone/>
            </a:pPr>
            <a:r>
              <a:rPr lang="en">
                <a:solidFill>
                  <a:srgbClr val="000000"/>
                </a:solidFill>
              </a:rPr>
              <a:t>The turbine and generator are a sealed unit placed directly in the water stream.</a:t>
            </a:r>
            <a:endParaRPr>
              <a:solidFill>
                <a:srgbClr val="000000"/>
              </a:solidFill>
            </a:endParaRPr>
          </a:p>
          <a:p>
            <a:pPr indent="0" lvl="0" marL="0" rtl="0" algn="ctr">
              <a:spcBef>
                <a:spcPts val="1600"/>
              </a:spcBef>
              <a:spcAft>
                <a:spcPts val="0"/>
              </a:spcAft>
              <a:buNone/>
            </a:pPr>
            <a:r>
              <a:rPr b="1" lang="en">
                <a:solidFill>
                  <a:srgbClr val="000000"/>
                </a:solidFill>
              </a:rPr>
              <a:t>Kaplan Turbine </a:t>
            </a:r>
            <a:endParaRPr b="1">
              <a:solidFill>
                <a:srgbClr val="000000"/>
              </a:solidFill>
            </a:endParaRPr>
          </a:p>
          <a:p>
            <a:pPr indent="0" lvl="0" marL="0" rtl="0" algn="l">
              <a:spcBef>
                <a:spcPts val="1600"/>
              </a:spcBef>
              <a:spcAft>
                <a:spcPts val="0"/>
              </a:spcAft>
              <a:buNone/>
            </a:pPr>
            <a:r>
              <a:rPr lang="en">
                <a:solidFill>
                  <a:srgbClr val="000000"/>
                </a:solidFill>
              </a:rPr>
              <a:t>Both the wicket gates and the blades are adjustable, allowing a wide range of operations.</a:t>
            </a:r>
            <a:endParaRPr>
              <a:solidFill>
                <a:srgbClr val="000000"/>
              </a:solidFill>
            </a:endParaRPr>
          </a:p>
          <a:p>
            <a:pPr indent="0" lvl="0" marL="0" rtl="0" algn="l">
              <a:spcBef>
                <a:spcPts val="1600"/>
              </a:spcBef>
              <a:spcAft>
                <a:spcPts val="0"/>
              </a:spcAft>
              <a:buNone/>
            </a:pPr>
            <a:r>
              <a:t/>
            </a:r>
            <a:endParaRPr sz="1350">
              <a:solidFill>
                <a:srgbClr val="292929"/>
              </a:solidFill>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t/>
            </a:r>
            <a:endParaRPr sz="1350">
              <a:solidFill>
                <a:srgbClr val="292929"/>
              </a:solidFill>
              <a:latin typeface="Verdana"/>
              <a:ea typeface="Verdana"/>
              <a:cs typeface="Verdana"/>
              <a:sym typeface="Verdana"/>
            </a:endParaRPr>
          </a:p>
          <a:p>
            <a:pPr indent="0" lvl="0" marL="0" rtl="0" algn="l">
              <a:spcBef>
                <a:spcPts val="0"/>
              </a:spcBef>
              <a:spcAft>
                <a:spcPts val="1600"/>
              </a:spcAft>
              <a:buNone/>
            </a:pPr>
            <a:r>
              <a:t/>
            </a:r>
            <a:endParaRPr/>
          </a:p>
        </p:txBody>
      </p:sp>
      <p:sp>
        <p:nvSpPr>
          <p:cNvPr id="288" name="Google Shape;288;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9EEB"/>
        </a:solidFill>
      </p:bgPr>
    </p:bg>
    <p:spTree>
      <p:nvGrpSpPr>
        <p:cNvPr id="292" name="Shape 292"/>
        <p:cNvGrpSpPr/>
        <p:nvPr/>
      </p:nvGrpSpPr>
      <p:grpSpPr>
        <a:xfrm>
          <a:off x="0" y="0"/>
          <a:ext cx="0" cy="0"/>
          <a:chOff x="0" y="0"/>
          <a:chExt cx="0" cy="0"/>
        </a:xfrm>
      </p:grpSpPr>
      <p:sp>
        <p:nvSpPr>
          <p:cNvPr id="293" name="Google Shape;293;p44"/>
          <p:cNvSpPr txBox="1"/>
          <p:nvPr>
            <p:ph type="title"/>
          </p:nvPr>
        </p:nvSpPr>
        <p:spPr>
          <a:xfrm>
            <a:off x="311700" y="274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How much electricity can a Hydroelectric Plant make?</a:t>
            </a:r>
            <a:endParaRPr sz="2700"/>
          </a:p>
          <a:p>
            <a:pPr indent="0" lvl="0" marL="0" rtl="0" algn="l">
              <a:spcBef>
                <a:spcPts val="0"/>
              </a:spcBef>
              <a:spcAft>
                <a:spcPts val="0"/>
              </a:spcAft>
              <a:buNone/>
            </a:pPr>
            <a:r>
              <a:t/>
            </a:r>
            <a:endParaRPr sz="2700"/>
          </a:p>
        </p:txBody>
      </p:sp>
      <p:sp>
        <p:nvSpPr>
          <p:cNvPr id="294" name="Google Shape;294;p44"/>
          <p:cNvSpPr txBox="1"/>
          <p:nvPr>
            <p:ph idx="1" type="body"/>
          </p:nvPr>
        </p:nvSpPr>
        <p:spPr>
          <a:xfrm>
            <a:off x="161600" y="14426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The amount of electricity produced depends on two factors:</a:t>
            </a:r>
            <a:endParaRPr>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How far the water is falling- the farther the water falls, more is the power generated. The distance the water falls depends on the size of the dam.</a:t>
            </a:r>
            <a:endParaRPr>
              <a:solidFill>
                <a:srgbClr val="000000"/>
              </a:solidFill>
            </a:endParaRPr>
          </a:p>
          <a:p>
            <a:pPr indent="0" lvl="0" marL="457200" rtl="0" algn="l">
              <a:spcBef>
                <a:spcPts val="1600"/>
              </a:spcBef>
              <a:spcAft>
                <a:spcPts val="0"/>
              </a:spcAft>
              <a:buNone/>
            </a:pPr>
            <a:r>
              <a:t/>
            </a:r>
            <a:endParaRPr>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Amount of water falling- More the amount of water falling on the turbine more is the power produced.</a:t>
            </a:r>
            <a:endParaRPr>
              <a:solidFill>
                <a:srgbClr val="000000"/>
              </a:solidFill>
            </a:endParaRPr>
          </a:p>
        </p:txBody>
      </p:sp>
      <p:sp>
        <p:nvSpPr>
          <p:cNvPr id="295" name="Google Shape;295;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9EEB"/>
        </a:solidFill>
      </p:bgPr>
    </p:bg>
    <p:spTree>
      <p:nvGrpSpPr>
        <p:cNvPr id="299" name="Shape 299"/>
        <p:cNvGrpSpPr/>
        <p:nvPr/>
      </p:nvGrpSpPr>
      <p:grpSpPr>
        <a:xfrm>
          <a:off x="0" y="0"/>
          <a:ext cx="0" cy="0"/>
          <a:chOff x="0" y="0"/>
          <a:chExt cx="0" cy="0"/>
        </a:xfrm>
      </p:grpSpPr>
      <p:sp>
        <p:nvSpPr>
          <p:cNvPr id="300" name="Google Shape;300;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Generating Power</a:t>
            </a:r>
            <a:endParaRPr/>
          </a:p>
        </p:txBody>
      </p:sp>
      <p:sp>
        <p:nvSpPr>
          <p:cNvPr id="301" name="Google Shape;301;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Char char="●"/>
            </a:pPr>
            <a:r>
              <a:rPr lang="en">
                <a:solidFill>
                  <a:srgbClr val="000000"/>
                </a:solidFill>
              </a:rPr>
              <a:t>To generate electricity, water must be in motion(kinetic energy).</a:t>
            </a:r>
            <a:endParaRPr>
              <a:solidFill>
                <a:srgbClr val="000000"/>
              </a:solidFill>
            </a:endParaRPr>
          </a:p>
          <a:p>
            <a:pPr indent="-342900" lvl="0" marL="457200" rtl="0" algn="l">
              <a:lnSpc>
                <a:spcPct val="150000"/>
              </a:lnSpc>
              <a:spcBef>
                <a:spcPts val="0"/>
              </a:spcBef>
              <a:spcAft>
                <a:spcPts val="0"/>
              </a:spcAft>
              <a:buClr>
                <a:srgbClr val="000000"/>
              </a:buClr>
              <a:buSzPts val="1800"/>
              <a:buChar char="●"/>
            </a:pPr>
            <a:r>
              <a:rPr lang="en">
                <a:solidFill>
                  <a:srgbClr val="000000"/>
                </a:solidFill>
              </a:rPr>
              <a:t>The falling water flowing through the penstock rotates the blade of the turbine and the form is changed to mechanical energy.</a:t>
            </a:r>
            <a:endParaRPr>
              <a:solidFill>
                <a:srgbClr val="000000"/>
              </a:solidFill>
            </a:endParaRPr>
          </a:p>
          <a:p>
            <a:pPr indent="-342900" lvl="0" marL="457200" rtl="0" algn="l">
              <a:lnSpc>
                <a:spcPct val="150000"/>
              </a:lnSpc>
              <a:spcBef>
                <a:spcPts val="0"/>
              </a:spcBef>
              <a:spcAft>
                <a:spcPts val="0"/>
              </a:spcAft>
              <a:buClr>
                <a:srgbClr val="000000"/>
              </a:buClr>
              <a:buSzPts val="1800"/>
              <a:buChar char="●"/>
            </a:pPr>
            <a:r>
              <a:rPr lang="en">
                <a:solidFill>
                  <a:srgbClr val="000000"/>
                </a:solidFill>
              </a:rPr>
              <a:t>The turbine in turn rotates the generator rotor which then converts this mechanical energy to electrical energy.</a:t>
            </a:r>
            <a:endParaRPr>
              <a:solidFill>
                <a:srgbClr val="000000"/>
              </a:solidFill>
            </a:endParaRPr>
          </a:p>
          <a:p>
            <a:pPr indent="-342900" lvl="0" marL="457200" rtl="0" algn="l">
              <a:lnSpc>
                <a:spcPct val="150000"/>
              </a:lnSpc>
              <a:spcBef>
                <a:spcPts val="0"/>
              </a:spcBef>
              <a:spcAft>
                <a:spcPts val="0"/>
              </a:spcAft>
              <a:buClr>
                <a:srgbClr val="000000"/>
              </a:buClr>
              <a:buSzPts val="1800"/>
              <a:buChar char="●"/>
            </a:pPr>
            <a:r>
              <a:rPr lang="en">
                <a:solidFill>
                  <a:srgbClr val="000000"/>
                </a:solidFill>
              </a:rPr>
              <a:t>The water after completing its task flows on unchanged to complete other tasks.</a:t>
            </a:r>
            <a:endParaRPr>
              <a:solidFill>
                <a:srgbClr val="000000"/>
              </a:solidFill>
            </a:endParaRPr>
          </a:p>
        </p:txBody>
      </p:sp>
      <p:sp>
        <p:nvSpPr>
          <p:cNvPr id="302" name="Google Shape;302;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9EEB"/>
        </a:solidFill>
      </p:bgPr>
    </p:bg>
    <p:spTree>
      <p:nvGrpSpPr>
        <p:cNvPr id="306" name="Shape 306"/>
        <p:cNvGrpSpPr/>
        <p:nvPr/>
      </p:nvGrpSpPr>
      <p:grpSpPr>
        <a:xfrm>
          <a:off x="0" y="0"/>
          <a:ext cx="0" cy="0"/>
          <a:chOff x="0" y="0"/>
          <a:chExt cx="0" cy="0"/>
        </a:xfrm>
      </p:grpSpPr>
      <p:sp>
        <p:nvSpPr>
          <p:cNvPr id="307" name="Google Shape;307;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Transmitting Power</a:t>
            </a:r>
            <a:endParaRPr/>
          </a:p>
        </p:txBody>
      </p:sp>
      <p:sp>
        <p:nvSpPr>
          <p:cNvPr id="308" name="Google Shape;308;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The electricity produced needs to be delivered to homes, schools, factories.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Since dams are located in remote areas,vast networks of transmission lines and facilities are used to bring electricity in a useful form.</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electricity produced by the hydroelectric power plant are stepped up(increase in voltage) by the transformer before transmitting the energy over large distances through power lines.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This high voltage current are stepped down(decrease in voltage) at local substations.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supplied power is further reduced to the right voltage for the appliances and use at home by the transformer on poles .</a:t>
            </a:r>
            <a:endParaRPr>
              <a:solidFill>
                <a:srgbClr val="000000"/>
              </a:solidFill>
            </a:endParaRPr>
          </a:p>
        </p:txBody>
      </p:sp>
      <p:sp>
        <p:nvSpPr>
          <p:cNvPr id="309" name="Google Shape;309;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9EEB"/>
        </a:solidFill>
      </p:bgPr>
    </p:bg>
    <p:spTree>
      <p:nvGrpSpPr>
        <p:cNvPr id="313" name="Shape 313"/>
        <p:cNvGrpSpPr/>
        <p:nvPr/>
      </p:nvGrpSpPr>
      <p:grpSpPr>
        <a:xfrm>
          <a:off x="0" y="0"/>
          <a:ext cx="0" cy="0"/>
          <a:chOff x="0" y="0"/>
          <a:chExt cx="0" cy="0"/>
        </a:xfrm>
      </p:grpSpPr>
      <p:pic>
        <p:nvPicPr>
          <p:cNvPr id="314" name="Google Shape;314;p47"/>
          <p:cNvPicPr preferRelativeResize="0"/>
          <p:nvPr/>
        </p:nvPicPr>
        <p:blipFill>
          <a:blip r:embed="rId3">
            <a:alphaModFix/>
          </a:blip>
          <a:stretch>
            <a:fillRect/>
          </a:stretch>
        </p:blipFill>
        <p:spPr>
          <a:xfrm>
            <a:off x="152400" y="152400"/>
            <a:ext cx="8673598" cy="4377175"/>
          </a:xfrm>
          <a:prstGeom prst="rect">
            <a:avLst/>
          </a:prstGeom>
          <a:noFill/>
          <a:ln>
            <a:noFill/>
          </a:ln>
        </p:spPr>
      </p:pic>
      <p:sp>
        <p:nvSpPr>
          <p:cNvPr id="315" name="Google Shape;315;p47"/>
          <p:cNvSpPr txBox="1"/>
          <p:nvPr/>
        </p:nvSpPr>
        <p:spPr>
          <a:xfrm>
            <a:off x="940650" y="4613125"/>
            <a:ext cx="6604500" cy="53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Schematic of transmission of electric power from a hydroelectric power plant to our homes.</a:t>
            </a:r>
            <a:endParaRPr/>
          </a:p>
        </p:txBody>
      </p:sp>
      <p:sp>
        <p:nvSpPr>
          <p:cNvPr id="316" name="Google Shape;316;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9EEB"/>
        </a:solidFill>
      </p:bgPr>
    </p:bg>
    <p:spTree>
      <p:nvGrpSpPr>
        <p:cNvPr id="320" name="Shape 320"/>
        <p:cNvGrpSpPr/>
        <p:nvPr/>
      </p:nvGrpSpPr>
      <p:grpSpPr>
        <a:xfrm>
          <a:off x="0" y="0"/>
          <a:ext cx="0" cy="0"/>
          <a:chOff x="0" y="0"/>
          <a:chExt cx="0" cy="0"/>
        </a:xfrm>
      </p:grpSpPr>
      <p:sp>
        <p:nvSpPr>
          <p:cNvPr id="321" name="Google Shape;321;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Efficiency of a hydroelectric power plant</a:t>
            </a:r>
            <a:endParaRPr/>
          </a:p>
        </p:txBody>
      </p:sp>
      <p:sp>
        <p:nvSpPr>
          <p:cNvPr id="322" name="Google Shape;322;p48"/>
          <p:cNvSpPr/>
          <p:nvPr/>
        </p:nvSpPr>
        <p:spPr>
          <a:xfrm>
            <a:off x="1020700" y="1491000"/>
            <a:ext cx="1521000" cy="77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Large Hydro Power Plant</a:t>
            </a:r>
            <a:endParaRPr/>
          </a:p>
        </p:txBody>
      </p:sp>
      <p:sp>
        <p:nvSpPr>
          <p:cNvPr id="323" name="Google Shape;323;p48"/>
          <p:cNvSpPr/>
          <p:nvPr/>
        </p:nvSpPr>
        <p:spPr>
          <a:xfrm>
            <a:off x="1020700" y="3114400"/>
            <a:ext cx="1521000" cy="77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Small Hydro Power Plant</a:t>
            </a:r>
            <a:endParaRPr/>
          </a:p>
        </p:txBody>
      </p:sp>
      <p:cxnSp>
        <p:nvCxnSpPr>
          <p:cNvPr id="324" name="Google Shape;324;p48"/>
          <p:cNvCxnSpPr>
            <a:stCxn id="322" idx="3"/>
          </p:cNvCxnSpPr>
          <p:nvPr/>
        </p:nvCxnSpPr>
        <p:spPr>
          <a:xfrm flipH="1" rot="10800000">
            <a:off x="2541700" y="1861200"/>
            <a:ext cx="1701300" cy="15000"/>
          </a:xfrm>
          <a:prstGeom prst="straightConnector1">
            <a:avLst/>
          </a:prstGeom>
          <a:noFill/>
          <a:ln cap="flat" cmpd="sng" w="9525">
            <a:solidFill>
              <a:schemeClr val="dk2"/>
            </a:solidFill>
            <a:prstDash val="solid"/>
            <a:round/>
            <a:headEnd len="med" w="med" type="none"/>
            <a:tailEnd len="med" w="med" type="triangle"/>
          </a:ln>
        </p:spPr>
      </p:cxnSp>
      <p:cxnSp>
        <p:nvCxnSpPr>
          <p:cNvPr id="325" name="Google Shape;325;p48"/>
          <p:cNvCxnSpPr>
            <a:endCxn id="326" idx="2"/>
          </p:cNvCxnSpPr>
          <p:nvPr/>
        </p:nvCxnSpPr>
        <p:spPr>
          <a:xfrm flipH="1" rot="10800000">
            <a:off x="2541700" y="3499600"/>
            <a:ext cx="1701300" cy="10200"/>
          </a:xfrm>
          <a:prstGeom prst="straightConnector1">
            <a:avLst/>
          </a:prstGeom>
          <a:noFill/>
          <a:ln cap="flat" cmpd="sng" w="9525">
            <a:solidFill>
              <a:schemeClr val="dk2"/>
            </a:solidFill>
            <a:prstDash val="solid"/>
            <a:round/>
            <a:headEnd len="med" w="med" type="none"/>
            <a:tailEnd len="med" w="med" type="triangle"/>
          </a:ln>
        </p:spPr>
      </p:cxnSp>
      <p:sp>
        <p:nvSpPr>
          <p:cNvPr id="326" name="Google Shape;326;p48"/>
          <p:cNvSpPr/>
          <p:nvPr/>
        </p:nvSpPr>
        <p:spPr>
          <a:xfrm>
            <a:off x="4243000" y="3114400"/>
            <a:ext cx="800400" cy="770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Upto 90%</a:t>
            </a:r>
            <a:endParaRPr/>
          </a:p>
        </p:txBody>
      </p:sp>
      <p:sp>
        <p:nvSpPr>
          <p:cNvPr id="327" name="Google Shape;327;p48"/>
          <p:cNvSpPr/>
          <p:nvPr/>
        </p:nvSpPr>
        <p:spPr>
          <a:xfrm>
            <a:off x="4243000" y="1491000"/>
            <a:ext cx="800400" cy="770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Upto 95%</a:t>
            </a:r>
            <a:endParaRPr/>
          </a:p>
        </p:txBody>
      </p:sp>
      <p:sp>
        <p:nvSpPr>
          <p:cNvPr id="328" name="Google Shape;328;p48"/>
          <p:cNvSpPr txBox="1"/>
          <p:nvPr/>
        </p:nvSpPr>
        <p:spPr>
          <a:xfrm>
            <a:off x="600400" y="4202850"/>
            <a:ext cx="5245500" cy="7704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 electrical efficiency of the hydroelectric power station depends mainly on the type of the water turbine and the size of the dam and </a:t>
            </a:r>
            <a:r>
              <a:rPr lang="en"/>
              <a:t>reservoir</a:t>
            </a:r>
            <a:r>
              <a:rPr lang="en"/>
              <a:t>.</a:t>
            </a:r>
            <a:endParaRPr/>
          </a:p>
        </p:txBody>
      </p:sp>
      <p:sp>
        <p:nvSpPr>
          <p:cNvPr id="329" name="Google Shape;329;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0" name="Google Shape;330;p48"/>
          <p:cNvSpPr/>
          <p:nvPr/>
        </p:nvSpPr>
        <p:spPr>
          <a:xfrm>
            <a:off x="5978600" y="1106725"/>
            <a:ext cx="2173200" cy="35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The </a:t>
            </a:r>
            <a:r>
              <a:rPr lang="en"/>
              <a:t>efficiency</a:t>
            </a:r>
            <a:r>
              <a:rPr lang="en"/>
              <a:t> of a hydro power plants depends </a:t>
            </a:r>
            <a:r>
              <a:rPr lang="en"/>
              <a:t>primarily</a:t>
            </a:r>
            <a:r>
              <a:rPr lang="en"/>
              <a:t> on the size of the dam Large hydro plants have higher efficiencies </a:t>
            </a:r>
            <a:r>
              <a:rPr lang="en"/>
              <a:t>because</a:t>
            </a:r>
            <a:r>
              <a:rPr lang="en"/>
              <a:t> large hydro plants have larger dams and  better turbines installed as compared to small hydro power plants. Moreover the flow of water in a small hydro power plant is not consistent which </a:t>
            </a:r>
            <a:r>
              <a:rPr lang="en"/>
              <a:t>results</a:t>
            </a:r>
            <a:r>
              <a:rPr lang="en"/>
              <a:t> in lower efficiency.</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9EEB"/>
        </a:solidFill>
      </p:bgPr>
    </p:bg>
    <p:spTree>
      <p:nvGrpSpPr>
        <p:cNvPr id="334" name="Shape 334"/>
        <p:cNvGrpSpPr/>
        <p:nvPr/>
      </p:nvGrpSpPr>
      <p:grpSpPr>
        <a:xfrm>
          <a:off x="0" y="0"/>
          <a:ext cx="0" cy="0"/>
          <a:chOff x="0" y="0"/>
          <a:chExt cx="0" cy="0"/>
        </a:xfrm>
      </p:grpSpPr>
      <p:sp>
        <p:nvSpPr>
          <p:cNvPr id="335" name="Google Shape;335;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Transmission and distribution efficiency of hydro electric power plants.</a:t>
            </a:r>
            <a:endParaRPr sz="2400"/>
          </a:p>
        </p:txBody>
      </p:sp>
      <p:sp>
        <p:nvSpPr>
          <p:cNvPr id="336" name="Google Shape;336;p49"/>
          <p:cNvSpPr txBox="1"/>
          <p:nvPr>
            <p:ph idx="1" type="body"/>
          </p:nvPr>
        </p:nvSpPr>
        <p:spPr>
          <a:xfrm>
            <a:off x="311700" y="1230850"/>
            <a:ext cx="8520600" cy="333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The electric power generated in the generator is stepped up by the transformer before being transmitted by the power grid over large distances.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Current being transmitted by the high-voltage lines is lost in the form of heat as the electrons moving back and forth, crash into each other thereby resulting in collisions which warm up power lines and the air around them.</a:t>
            </a:r>
            <a:endParaRPr>
              <a:solidFill>
                <a:srgbClr val="000000"/>
              </a:solidFill>
            </a:endParaRPr>
          </a:p>
          <a:p>
            <a:pPr indent="0" lvl="0" marL="457200" rtl="0" algn="l">
              <a:spcBef>
                <a:spcPts val="1600"/>
              </a:spcBef>
              <a:spcAft>
                <a:spcPts val="0"/>
              </a:spcAft>
              <a:buNone/>
            </a:pPr>
            <a:r>
              <a:t/>
            </a:r>
            <a:endParaRPr>
              <a:solidFill>
                <a:srgbClr val="000000"/>
              </a:solidFill>
            </a:endParaRPr>
          </a:p>
          <a:p>
            <a:pPr indent="0" lvl="0" marL="0" rtl="0" algn="l">
              <a:spcBef>
                <a:spcPts val="1600"/>
              </a:spcBef>
              <a:spcAft>
                <a:spcPts val="1600"/>
              </a:spcAft>
              <a:buNone/>
            </a:pPr>
            <a:r>
              <a:t/>
            </a:r>
            <a:endParaRPr>
              <a:solidFill>
                <a:srgbClr val="000000"/>
              </a:solidFill>
            </a:endParaRPr>
          </a:p>
        </p:txBody>
      </p:sp>
      <p:sp>
        <p:nvSpPr>
          <p:cNvPr id="337" name="Google Shape;337;p49"/>
          <p:cNvSpPr/>
          <p:nvPr/>
        </p:nvSpPr>
        <p:spPr>
          <a:xfrm>
            <a:off x="890625" y="3122125"/>
            <a:ext cx="7224900" cy="960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Total energy lost in transmission and distribution is about 6%-2% in transmission and 4% in distribution(</a:t>
            </a:r>
            <a:r>
              <a:rPr lang="en">
                <a:solidFill>
                  <a:schemeClr val="dk1"/>
                </a:solidFill>
              </a:rPr>
              <a:t> mainly </a:t>
            </a:r>
            <a:r>
              <a:rPr lang="en">
                <a:solidFill>
                  <a:schemeClr val="dk1"/>
                </a:solidFill>
              </a:rPr>
              <a:t>heat losses through the wires due to friction and resistance) </a:t>
            </a:r>
            <a:r>
              <a:rPr lang="en"/>
              <a:t>- or 69 trillion Btus in the United States in 2013.</a:t>
            </a:r>
            <a:endParaRPr/>
          </a:p>
        </p:txBody>
      </p:sp>
      <p:sp>
        <p:nvSpPr>
          <p:cNvPr id="338" name="Google Shape;338;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9EEB"/>
        </a:solidFill>
      </p:bgPr>
    </p:bg>
    <p:spTree>
      <p:nvGrpSpPr>
        <p:cNvPr id="342" name="Shape 342"/>
        <p:cNvGrpSpPr/>
        <p:nvPr/>
      </p:nvGrpSpPr>
      <p:grpSpPr>
        <a:xfrm>
          <a:off x="0" y="0"/>
          <a:ext cx="0" cy="0"/>
          <a:chOff x="0" y="0"/>
          <a:chExt cx="0" cy="0"/>
        </a:xfrm>
      </p:grpSpPr>
      <p:sp>
        <p:nvSpPr>
          <p:cNvPr id="343" name="Google Shape;343;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p:txBody>
      </p:sp>
      <p:sp>
        <p:nvSpPr>
          <p:cNvPr id="344" name="Google Shape;344;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Hydropower should be encouraged as it is one of the cleanest and cheapest as well as reliable source of energy.</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Hydropower plants do not generate any </a:t>
            </a:r>
            <a:r>
              <a:rPr lang="en">
                <a:solidFill>
                  <a:srgbClr val="000000"/>
                </a:solidFill>
              </a:rPr>
              <a:t>greenhouse</a:t>
            </a:r>
            <a:r>
              <a:rPr lang="en">
                <a:solidFill>
                  <a:srgbClr val="000000"/>
                </a:solidFill>
              </a:rPr>
              <a:t> gases.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Hydropower plants ensure steady and regular production of electricity as compared to other renewables like solar and wind energy.</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reservoir  that forms as a result of building hydroelectric power plant isn't only used for generating electricity but can also be used for irrigation and recreational tourism in form of water sports, fishing, swimming, and boating.</a:t>
            </a:r>
            <a:endParaRPr>
              <a:solidFill>
                <a:srgbClr val="000000"/>
              </a:solidFill>
            </a:endParaRPr>
          </a:p>
        </p:txBody>
      </p:sp>
      <p:sp>
        <p:nvSpPr>
          <p:cNvPr id="345" name="Google Shape;345;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4A7D6"/>
        </a:solidFill>
      </p:bgPr>
    </p:bg>
    <p:spTree>
      <p:nvGrpSpPr>
        <p:cNvPr id="349" name="Shape 349"/>
        <p:cNvGrpSpPr/>
        <p:nvPr/>
      </p:nvGrpSpPr>
      <p:grpSpPr>
        <a:xfrm>
          <a:off x="0" y="0"/>
          <a:ext cx="0" cy="0"/>
          <a:chOff x="0" y="0"/>
          <a:chExt cx="0" cy="0"/>
        </a:xfrm>
      </p:grpSpPr>
      <p:sp>
        <p:nvSpPr>
          <p:cNvPr id="350" name="Google Shape;350;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Nuclear Power</a:t>
            </a:r>
            <a:endParaRPr/>
          </a:p>
        </p:txBody>
      </p:sp>
      <p:sp>
        <p:nvSpPr>
          <p:cNvPr id="351" name="Google Shape;351;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What is Nuclear Power?</a:t>
            </a:r>
            <a:endParaRPr>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Energy generated through </a:t>
            </a:r>
            <a:r>
              <a:rPr lang="en">
                <a:solidFill>
                  <a:srgbClr val="000000"/>
                </a:solidFill>
              </a:rPr>
              <a:t>harnessing</a:t>
            </a:r>
            <a:r>
              <a:rPr lang="en">
                <a:solidFill>
                  <a:srgbClr val="000000"/>
                </a:solidFill>
              </a:rPr>
              <a:t> nuclear fission</a:t>
            </a:r>
            <a:endParaRPr>
              <a:solidFill>
                <a:srgbClr val="000000"/>
              </a:solidFill>
            </a:endParaRPr>
          </a:p>
          <a:p>
            <a:pPr indent="0" lvl="0" marL="0" rtl="0" algn="l">
              <a:spcBef>
                <a:spcPts val="1600"/>
              </a:spcBef>
              <a:spcAft>
                <a:spcPts val="0"/>
              </a:spcAft>
              <a:buNone/>
            </a:pPr>
            <a:r>
              <a:rPr lang="en">
                <a:solidFill>
                  <a:srgbClr val="000000"/>
                </a:solidFill>
              </a:rPr>
              <a:t>What is Nuclear Fission?</a:t>
            </a:r>
            <a:endParaRPr>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A nuclear chain reaction in which a nucleus splits and its components initiate the splitting of nearby nuclei</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1600"/>
              </a:spcAft>
              <a:buNone/>
            </a:pPr>
            <a:r>
              <a:rPr lang="en">
                <a:solidFill>
                  <a:srgbClr val="000000"/>
                </a:solidFill>
              </a:rPr>
              <a:t>How does the power plant work?</a:t>
            </a:r>
            <a:endParaRPr>
              <a:solidFill>
                <a:srgbClr val="000000"/>
              </a:solidFill>
            </a:endParaRPr>
          </a:p>
        </p:txBody>
      </p:sp>
      <p:sp>
        <p:nvSpPr>
          <p:cNvPr id="352" name="Google Shape;352;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ctrTitle"/>
          </p:nvPr>
        </p:nvSpPr>
        <p:spPr>
          <a:xfrm>
            <a:off x="311700" y="232125"/>
            <a:ext cx="8520600" cy="7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800">
                <a:solidFill>
                  <a:srgbClr val="000000"/>
                </a:solidFill>
              </a:rPr>
              <a:t>Conversions Between Forms of Energy</a:t>
            </a:r>
            <a:endParaRPr sz="1200">
              <a:solidFill>
                <a:srgbClr val="000000"/>
              </a:solidFill>
            </a:endParaRPr>
          </a:p>
        </p:txBody>
      </p:sp>
      <p:sp>
        <p:nvSpPr>
          <p:cNvPr id="78" name="Google Shape;78;p16"/>
          <p:cNvSpPr txBox="1"/>
          <p:nvPr>
            <p:ph idx="1" type="subTitle"/>
          </p:nvPr>
        </p:nvSpPr>
        <p:spPr>
          <a:xfrm>
            <a:off x="311700" y="1081850"/>
            <a:ext cx="3984000" cy="39750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700"/>
              </a:spcBef>
              <a:spcAft>
                <a:spcPts val="0"/>
              </a:spcAft>
              <a:buClr>
                <a:schemeClr val="dk1"/>
              </a:buClr>
              <a:buSzPts val="1800"/>
              <a:buChar char="●"/>
            </a:pPr>
            <a:r>
              <a:rPr lang="en" sz="1800">
                <a:solidFill>
                  <a:schemeClr val="dk1"/>
                </a:solidFill>
              </a:rPr>
              <a:t>Energy Conversion:  Is a change from one form of energy to another.</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Most forms of energy can be converted into other forms.</a:t>
            </a:r>
            <a:endParaRPr sz="1800">
              <a:solidFill>
                <a:schemeClr val="dk1"/>
              </a:solidFill>
            </a:endParaRPr>
          </a:p>
          <a:p>
            <a:pPr indent="0" lvl="0" marL="0" rtl="0" algn="l">
              <a:lnSpc>
                <a:spcPct val="115000"/>
              </a:lnSpc>
              <a:spcBef>
                <a:spcPts val="700"/>
              </a:spcBef>
              <a:spcAft>
                <a:spcPts val="0"/>
              </a:spcAft>
              <a:buClr>
                <a:schemeClr val="dk1"/>
              </a:buClr>
              <a:buSzPts val="1100"/>
              <a:buFont typeface="Arial"/>
              <a:buNone/>
            </a:pPr>
            <a:r>
              <a:rPr lang="en" sz="1800">
                <a:solidFill>
                  <a:schemeClr val="dk1"/>
                </a:solidFill>
              </a:rPr>
              <a:t>Ex: Lamp and clock convert electrical energy into electromagnetic.</a:t>
            </a:r>
            <a:endParaRPr sz="1800">
              <a:solidFill>
                <a:schemeClr val="dk1"/>
              </a:solidFill>
            </a:endParaRPr>
          </a:p>
          <a:p>
            <a:pPr indent="0" lvl="0" marL="0" rtl="0" algn="l">
              <a:lnSpc>
                <a:spcPct val="115000"/>
              </a:lnSpc>
              <a:spcBef>
                <a:spcPts val="70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None/>
            </a:pPr>
            <a:r>
              <a:rPr lang="en" sz="1800">
                <a:solidFill>
                  <a:schemeClr val="dk1"/>
                </a:solidFill>
              </a:rPr>
              <a:t> A water heater converts chemical energy in natural gas to thermal energy</a:t>
            </a:r>
            <a:endParaRPr sz="1800">
              <a:solidFill>
                <a:schemeClr val="dk1"/>
              </a:solidFill>
            </a:endParaRPr>
          </a:p>
          <a:p>
            <a:pPr indent="0" lvl="0" marL="0" rtl="0" algn="ctr">
              <a:spcBef>
                <a:spcPts val="0"/>
              </a:spcBef>
              <a:spcAft>
                <a:spcPts val="0"/>
              </a:spcAft>
              <a:buNone/>
            </a:pPr>
            <a:r>
              <a:t/>
            </a:r>
            <a:endParaRPr sz="1800">
              <a:solidFill>
                <a:schemeClr val="dk1"/>
              </a:solidFill>
            </a:endParaRPr>
          </a:p>
          <a:p>
            <a:pPr indent="0" lvl="0" marL="0" rtl="0" algn="l">
              <a:lnSpc>
                <a:spcPct val="115000"/>
              </a:lnSpc>
              <a:spcBef>
                <a:spcPts val="700"/>
              </a:spcBef>
              <a:spcAft>
                <a:spcPts val="0"/>
              </a:spcAft>
              <a:buClr>
                <a:schemeClr val="dk1"/>
              </a:buClr>
              <a:buSzPts val="1100"/>
              <a:buFont typeface="Arial"/>
              <a:buNone/>
            </a:pPr>
            <a:r>
              <a:t/>
            </a:r>
            <a:endParaRPr sz="1800">
              <a:solidFill>
                <a:schemeClr val="dk1"/>
              </a:solidFill>
            </a:endParaRPr>
          </a:p>
          <a:p>
            <a:pPr indent="0" lvl="0" marL="0" rtl="0" algn="ctr">
              <a:spcBef>
                <a:spcPts val="0"/>
              </a:spcBef>
              <a:spcAft>
                <a:spcPts val="0"/>
              </a:spcAft>
              <a:buNone/>
            </a:pPr>
            <a:r>
              <a:t/>
            </a:r>
            <a:endParaRPr sz="1800">
              <a:solidFill>
                <a:schemeClr val="dk1"/>
              </a:solidFill>
            </a:endParaRPr>
          </a:p>
        </p:txBody>
      </p:sp>
      <p:sp>
        <p:nvSpPr>
          <p:cNvPr id="79" name="Google Shape;79;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0" name="Google Shape;80;p16"/>
          <p:cNvPicPr preferRelativeResize="0"/>
          <p:nvPr/>
        </p:nvPicPr>
        <p:blipFill>
          <a:blip r:embed="rId3">
            <a:alphaModFix/>
          </a:blip>
          <a:stretch>
            <a:fillRect/>
          </a:stretch>
        </p:blipFill>
        <p:spPr>
          <a:xfrm>
            <a:off x="4295650" y="1024725"/>
            <a:ext cx="4800526" cy="411877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4A7D6"/>
        </a:solidFill>
      </p:bgPr>
    </p:bg>
    <p:spTree>
      <p:nvGrpSpPr>
        <p:cNvPr id="356" name="Shape 356"/>
        <p:cNvGrpSpPr/>
        <p:nvPr/>
      </p:nvGrpSpPr>
      <p:grpSpPr>
        <a:xfrm>
          <a:off x="0" y="0"/>
          <a:ext cx="0" cy="0"/>
          <a:chOff x="0" y="0"/>
          <a:chExt cx="0" cy="0"/>
        </a:xfrm>
      </p:grpSpPr>
      <p:sp>
        <p:nvSpPr>
          <p:cNvPr id="357" name="Google Shape;357;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59" name="Google Shape;359;p52"/>
          <p:cNvPicPr preferRelativeResize="0"/>
          <p:nvPr/>
        </p:nvPicPr>
        <p:blipFill>
          <a:blip r:embed="rId3">
            <a:alphaModFix/>
          </a:blip>
          <a:stretch>
            <a:fillRect/>
          </a:stretch>
        </p:blipFill>
        <p:spPr>
          <a:xfrm>
            <a:off x="23813" y="109538"/>
            <a:ext cx="9096375" cy="4924425"/>
          </a:xfrm>
          <a:prstGeom prst="rect">
            <a:avLst/>
          </a:prstGeom>
          <a:noFill/>
          <a:ln>
            <a:noFill/>
          </a:ln>
        </p:spPr>
      </p:pic>
      <p:sp>
        <p:nvSpPr>
          <p:cNvPr id="360" name="Google Shape;360;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4A7D6"/>
        </a:solidFill>
      </p:bgPr>
    </p:bg>
    <p:spTree>
      <p:nvGrpSpPr>
        <p:cNvPr id="364" name="Shape 364"/>
        <p:cNvGrpSpPr/>
        <p:nvPr/>
      </p:nvGrpSpPr>
      <p:grpSpPr>
        <a:xfrm>
          <a:off x="0" y="0"/>
          <a:ext cx="0" cy="0"/>
          <a:chOff x="0" y="0"/>
          <a:chExt cx="0" cy="0"/>
        </a:xfrm>
      </p:grpSpPr>
      <p:sp>
        <p:nvSpPr>
          <p:cNvPr id="365" name="Google Shape;365;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Nuclear Power Plant</a:t>
            </a:r>
            <a:endParaRPr/>
          </a:p>
        </p:txBody>
      </p:sp>
      <p:sp>
        <p:nvSpPr>
          <p:cNvPr id="366" name="Google Shape;366;p53"/>
          <p:cNvSpPr txBox="1"/>
          <p:nvPr>
            <p:ph idx="1" type="body"/>
          </p:nvPr>
        </p:nvSpPr>
        <p:spPr>
          <a:xfrm>
            <a:off x="311700" y="11322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000000"/>
              </a:buClr>
              <a:buSzPts val="1800"/>
              <a:buFont typeface="Arial"/>
              <a:buChar char="●"/>
            </a:pPr>
            <a:r>
              <a:rPr lang="en">
                <a:solidFill>
                  <a:srgbClr val="000000"/>
                </a:solidFill>
              </a:rPr>
              <a:t>Nuclear Reactor</a:t>
            </a:r>
            <a:endParaRPr>
              <a:solidFill>
                <a:srgbClr val="000000"/>
              </a:solidFill>
            </a:endParaRPr>
          </a:p>
          <a:p>
            <a:pPr indent="-317500" lvl="1" marL="914400" marR="0" rtl="0" algn="l">
              <a:lnSpc>
                <a:spcPct val="150000"/>
              </a:lnSpc>
              <a:spcBef>
                <a:spcPts val="0"/>
              </a:spcBef>
              <a:spcAft>
                <a:spcPts val="0"/>
              </a:spcAft>
              <a:buClr>
                <a:srgbClr val="000000"/>
              </a:buClr>
              <a:buSzPts val="1400"/>
              <a:buChar char="○"/>
            </a:pPr>
            <a:r>
              <a:rPr lang="en">
                <a:solidFill>
                  <a:srgbClr val="000000"/>
                </a:solidFill>
              </a:rPr>
              <a:t>Houses fuel</a:t>
            </a:r>
            <a:endParaRPr>
              <a:solidFill>
                <a:srgbClr val="000000"/>
              </a:solidFill>
            </a:endParaRPr>
          </a:p>
          <a:p>
            <a:pPr indent="-317500" lvl="1" marL="914400" marR="0" rtl="0" algn="l">
              <a:lnSpc>
                <a:spcPct val="150000"/>
              </a:lnSpc>
              <a:spcBef>
                <a:spcPts val="0"/>
              </a:spcBef>
              <a:spcAft>
                <a:spcPts val="0"/>
              </a:spcAft>
              <a:buClr>
                <a:srgbClr val="000000"/>
              </a:buClr>
              <a:buSzPts val="1400"/>
              <a:buChar char="○"/>
            </a:pPr>
            <a:r>
              <a:rPr lang="en">
                <a:solidFill>
                  <a:srgbClr val="000000"/>
                </a:solidFill>
              </a:rPr>
              <a:t>Where Fission occurs and water is heated</a:t>
            </a:r>
            <a:endParaRPr>
              <a:solidFill>
                <a:srgbClr val="000000"/>
              </a:solidFill>
            </a:endParaRPr>
          </a:p>
          <a:p>
            <a:pPr indent="-342900" lvl="0" marL="457200" marR="0" rtl="0" algn="l">
              <a:lnSpc>
                <a:spcPct val="150000"/>
              </a:lnSpc>
              <a:spcBef>
                <a:spcPts val="0"/>
              </a:spcBef>
              <a:spcAft>
                <a:spcPts val="0"/>
              </a:spcAft>
              <a:buClr>
                <a:srgbClr val="000000"/>
              </a:buClr>
              <a:buSzPts val="1800"/>
              <a:buChar char="●"/>
            </a:pPr>
            <a:r>
              <a:rPr lang="en">
                <a:solidFill>
                  <a:srgbClr val="000000"/>
                </a:solidFill>
              </a:rPr>
              <a:t>Steam Generator</a:t>
            </a:r>
            <a:endParaRPr>
              <a:solidFill>
                <a:srgbClr val="000000"/>
              </a:solidFill>
            </a:endParaRPr>
          </a:p>
          <a:p>
            <a:pPr indent="-317500" lvl="1" marL="914400" marR="0" rtl="0" algn="l">
              <a:lnSpc>
                <a:spcPct val="150000"/>
              </a:lnSpc>
              <a:spcBef>
                <a:spcPts val="0"/>
              </a:spcBef>
              <a:spcAft>
                <a:spcPts val="0"/>
              </a:spcAft>
              <a:buClr>
                <a:srgbClr val="000000"/>
              </a:buClr>
              <a:buSzPts val="1400"/>
              <a:buChar char="○"/>
            </a:pPr>
            <a:r>
              <a:rPr lang="en">
                <a:solidFill>
                  <a:srgbClr val="000000"/>
                </a:solidFill>
              </a:rPr>
              <a:t>Heat transfer creates steam and is directed towards turbine</a:t>
            </a:r>
            <a:endParaRPr>
              <a:solidFill>
                <a:srgbClr val="000000"/>
              </a:solidFill>
            </a:endParaRPr>
          </a:p>
          <a:p>
            <a:pPr indent="-342900" lvl="0" marL="457200" marR="0" rtl="0" algn="l">
              <a:lnSpc>
                <a:spcPct val="150000"/>
              </a:lnSpc>
              <a:spcBef>
                <a:spcPts val="0"/>
              </a:spcBef>
              <a:spcAft>
                <a:spcPts val="0"/>
              </a:spcAft>
              <a:buClr>
                <a:srgbClr val="000000"/>
              </a:buClr>
              <a:buSzPts val="1800"/>
              <a:buChar char="●"/>
            </a:pPr>
            <a:r>
              <a:rPr lang="en">
                <a:solidFill>
                  <a:srgbClr val="000000"/>
                </a:solidFill>
              </a:rPr>
              <a:t>Turbine</a:t>
            </a:r>
            <a:endParaRPr>
              <a:solidFill>
                <a:srgbClr val="000000"/>
              </a:solidFill>
            </a:endParaRPr>
          </a:p>
          <a:p>
            <a:pPr indent="-317500" lvl="1" marL="914400" marR="0" rtl="0" algn="l">
              <a:lnSpc>
                <a:spcPct val="150000"/>
              </a:lnSpc>
              <a:spcBef>
                <a:spcPts val="0"/>
              </a:spcBef>
              <a:spcAft>
                <a:spcPts val="0"/>
              </a:spcAft>
              <a:buClr>
                <a:srgbClr val="000000"/>
              </a:buClr>
              <a:buSzPts val="1400"/>
              <a:buChar char="○"/>
            </a:pPr>
            <a:r>
              <a:rPr lang="en">
                <a:solidFill>
                  <a:srgbClr val="000000"/>
                </a:solidFill>
              </a:rPr>
              <a:t>Steam drives turbine, similar to a steam engine</a:t>
            </a:r>
            <a:endParaRPr>
              <a:solidFill>
                <a:srgbClr val="000000"/>
              </a:solidFill>
            </a:endParaRPr>
          </a:p>
          <a:p>
            <a:pPr indent="-317500" lvl="1" marL="914400" marR="0" rtl="0" algn="l">
              <a:lnSpc>
                <a:spcPct val="150000"/>
              </a:lnSpc>
              <a:spcBef>
                <a:spcPts val="0"/>
              </a:spcBef>
              <a:spcAft>
                <a:spcPts val="0"/>
              </a:spcAft>
              <a:buClr>
                <a:srgbClr val="000000"/>
              </a:buClr>
              <a:buSzPts val="1400"/>
              <a:buChar char="○"/>
            </a:pPr>
            <a:r>
              <a:rPr lang="en">
                <a:solidFill>
                  <a:srgbClr val="000000"/>
                </a:solidFill>
              </a:rPr>
              <a:t>Turbine spins and drives an electromagnet</a:t>
            </a:r>
            <a:endParaRPr>
              <a:solidFill>
                <a:srgbClr val="000000"/>
              </a:solidFill>
            </a:endParaRPr>
          </a:p>
          <a:p>
            <a:pPr indent="-317500" lvl="1" marL="914400" marR="0" rtl="0" algn="l">
              <a:lnSpc>
                <a:spcPct val="150000"/>
              </a:lnSpc>
              <a:spcBef>
                <a:spcPts val="0"/>
              </a:spcBef>
              <a:spcAft>
                <a:spcPts val="0"/>
              </a:spcAft>
              <a:buClr>
                <a:srgbClr val="000000"/>
              </a:buClr>
              <a:buSzPts val="1400"/>
              <a:buChar char="○"/>
            </a:pPr>
            <a:r>
              <a:rPr lang="en">
                <a:solidFill>
                  <a:srgbClr val="000000"/>
                </a:solidFill>
              </a:rPr>
              <a:t>Generates electricity</a:t>
            </a:r>
            <a:endParaRPr>
              <a:solidFill>
                <a:srgbClr val="000000"/>
              </a:solidFill>
            </a:endParaRPr>
          </a:p>
        </p:txBody>
      </p:sp>
      <p:sp>
        <p:nvSpPr>
          <p:cNvPr id="367" name="Google Shape;367;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4A7D6"/>
        </a:solidFill>
      </p:bgPr>
    </p:bg>
    <p:spTree>
      <p:nvGrpSpPr>
        <p:cNvPr id="371" name="Shape 371"/>
        <p:cNvGrpSpPr/>
        <p:nvPr/>
      </p:nvGrpSpPr>
      <p:grpSpPr>
        <a:xfrm>
          <a:off x="0" y="0"/>
          <a:ext cx="0" cy="0"/>
          <a:chOff x="0" y="0"/>
          <a:chExt cx="0" cy="0"/>
        </a:xfrm>
      </p:grpSpPr>
      <p:sp>
        <p:nvSpPr>
          <p:cNvPr id="372" name="Google Shape;372;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Nuclear Reactor and Nuclear Fission</a:t>
            </a:r>
            <a:endParaRPr/>
          </a:p>
        </p:txBody>
      </p:sp>
      <p:sp>
        <p:nvSpPr>
          <p:cNvPr id="373" name="Google Shape;373;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Char char="●"/>
            </a:pPr>
            <a:r>
              <a:rPr lang="en">
                <a:solidFill>
                  <a:srgbClr val="000000"/>
                </a:solidFill>
              </a:rPr>
              <a:t>Fuel Rods</a:t>
            </a:r>
            <a:endParaRPr>
              <a:solidFill>
                <a:srgbClr val="000000"/>
              </a:solidFill>
            </a:endParaRPr>
          </a:p>
          <a:p>
            <a:pPr indent="-317500" lvl="1" marL="914400" rtl="0" algn="l">
              <a:lnSpc>
                <a:spcPct val="150000"/>
              </a:lnSpc>
              <a:spcBef>
                <a:spcPts val="0"/>
              </a:spcBef>
              <a:spcAft>
                <a:spcPts val="0"/>
              </a:spcAft>
              <a:buClr>
                <a:srgbClr val="000000"/>
              </a:buClr>
              <a:buSzPts val="1400"/>
              <a:buChar char="○"/>
            </a:pPr>
            <a:r>
              <a:rPr lang="en">
                <a:solidFill>
                  <a:srgbClr val="000000"/>
                </a:solidFill>
              </a:rPr>
              <a:t>Holds radioactive isotopes</a:t>
            </a:r>
            <a:endParaRPr>
              <a:solidFill>
                <a:srgbClr val="000000"/>
              </a:solidFill>
            </a:endParaRPr>
          </a:p>
          <a:p>
            <a:pPr indent="-317500" lvl="1" marL="914400" rtl="0" algn="l">
              <a:lnSpc>
                <a:spcPct val="150000"/>
              </a:lnSpc>
              <a:spcBef>
                <a:spcPts val="0"/>
              </a:spcBef>
              <a:spcAft>
                <a:spcPts val="0"/>
              </a:spcAft>
              <a:buClr>
                <a:srgbClr val="000000"/>
              </a:buClr>
              <a:buSzPts val="1400"/>
              <a:buChar char="○"/>
            </a:pPr>
            <a:r>
              <a:rPr lang="en">
                <a:solidFill>
                  <a:srgbClr val="000000"/>
                </a:solidFill>
              </a:rPr>
              <a:t>Initiate and continue nuclear fission</a:t>
            </a:r>
            <a:endParaRPr>
              <a:solidFill>
                <a:srgbClr val="000000"/>
              </a:solidFill>
            </a:endParaRPr>
          </a:p>
          <a:p>
            <a:pPr indent="-342900" lvl="0" marL="457200" rtl="0" algn="l">
              <a:lnSpc>
                <a:spcPct val="150000"/>
              </a:lnSpc>
              <a:spcBef>
                <a:spcPts val="0"/>
              </a:spcBef>
              <a:spcAft>
                <a:spcPts val="0"/>
              </a:spcAft>
              <a:buClr>
                <a:srgbClr val="000000"/>
              </a:buClr>
              <a:buSzPts val="1800"/>
              <a:buChar char="●"/>
            </a:pPr>
            <a:r>
              <a:rPr lang="en">
                <a:solidFill>
                  <a:srgbClr val="000000"/>
                </a:solidFill>
              </a:rPr>
              <a:t>Moderator- slows nuclei</a:t>
            </a:r>
            <a:endParaRPr>
              <a:solidFill>
                <a:srgbClr val="000000"/>
              </a:solidFill>
            </a:endParaRPr>
          </a:p>
          <a:p>
            <a:pPr indent="-317500" lvl="1" marL="914400" rtl="0" algn="l">
              <a:lnSpc>
                <a:spcPct val="150000"/>
              </a:lnSpc>
              <a:spcBef>
                <a:spcPts val="0"/>
              </a:spcBef>
              <a:spcAft>
                <a:spcPts val="0"/>
              </a:spcAft>
              <a:buClr>
                <a:srgbClr val="000000"/>
              </a:buClr>
              <a:buSzPts val="1400"/>
              <a:buChar char="○"/>
            </a:pPr>
            <a:r>
              <a:rPr lang="en">
                <a:solidFill>
                  <a:srgbClr val="000000"/>
                </a:solidFill>
              </a:rPr>
              <a:t>75% light water</a:t>
            </a:r>
            <a:endParaRPr>
              <a:solidFill>
                <a:srgbClr val="000000"/>
              </a:solidFill>
            </a:endParaRPr>
          </a:p>
          <a:p>
            <a:pPr indent="-317500" lvl="1" marL="914400" rtl="0" algn="l">
              <a:lnSpc>
                <a:spcPct val="150000"/>
              </a:lnSpc>
              <a:spcBef>
                <a:spcPts val="0"/>
              </a:spcBef>
              <a:spcAft>
                <a:spcPts val="0"/>
              </a:spcAft>
              <a:buClr>
                <a:srgbClr val="000000"/>
              </a:buClr>
              <a:buSzPts val="1400"/>
              <a:buChar char="○"/>
            </a:pPr>
            <a:r>
              <a:rPr lang="en">
                <a:solidFill>
                  <a:srgbClr val="000000"/>
                </a:solidFill>
              </a:rPr>
              <a:t>20% solid graphite</a:t>
            </a:r>
            <a:endParaRPr>
              <a:solidFill>
                <a:srgbClr val="000000"/>
              </a:solidFill>
            </a:endParaRPr>
          </a:p>
          <a:p>
            <a:pPr indent="-317500" lvl="1" marL="914400" rtl="0" algn="l">
              <a:lnSpc>
                <a:spcPct val="150000"/>
              </a:lnSpc>
              <a:spcBef>
                <a:spcPts val="0"/>
              </a:spcBef>
              <a:spcAft>
                <a:spcPts val="0"/>
              </a:spcAft>
              <a:buClr>
                <a:srgbClr val="000000"/>
              </a:buClr>
              <a:buSzPts val="1400"/>
              <a:buChar char="○"/>
            </a:pPr>
            <a:r>
              <a:rPr lang="en">
                <a:solidFill>
                  <a:srgbClr val="000000"/>
                </a:solidFill>
              </a:rPr>
              <a:t>5% heavy wate</a:t>
            </a:r>
            <a:r>
              <a:rPr lang="en">
                <a:solidFill>
                  <a:srgbClr val="000000"/>
                </a:solidFill>
              </a:rPr>
              <a:t>r (hydrogen replaced by </a:t>
            </a:r>
            <a:r>
              <a:rPr lang="en">
                <a:solidFill>
                  <a:srgbClr val="222222"/>
                </a:solidFill>
              </a:rPr>
              <a:t>deuterium)</a:t>
            </a:r>
            <a:endParaRPr>
              <a:solidFill>
                <a:srgbClr val="222222"/>
              </a:solidFill>
            </a:endParaRPr>
          </a:p>
          <a:p>
            <a:pPr indent="-317500" lvl="1" marL="914400" rtl="0" algn="l">
              <a:lnSpc>
                <a:spcPct val="150000"/>
              </a:lnSpc>
              <a:spcBef>
                <a:spcPts val="0"/>
              </a:spcBef>
              <a:spcAft>
                <a:spcPts val="0"/>
              </a:spcAft>
              <a:buClr>
                <a:srgbClr val="222222"/>
              </a:buClr>
              <a:buSzPts val="1400"/>
              <a:buChar char="○"/>
            </a:pPr>
            <a:r>
              <a:rPr lang="en">
                <a:solidFill>
                  <a:srgbClr val="222222"/>
                </a:solidFill>
              </a:rPr>
              <a:t>Regulates the speed of nuclei</a:t>
            </a:r>
            <a:endParaRPr>
              <a:solidFill>
                <a:srgbClr val="222222"/>
              </a:solidFill>
            </a:endParaRPr>
          </a:p>
          <a:p>
            <a:pPr indent="-342900" lvl="0" marL="457200" rtl="0" algn="l">
              <a:lnSpc>
                <a:spcPct val="150000"/>
              </a:lnSpc>
              <a:spcBef>
                <a:spcPts val="0"/>
              </a:spcBef>
              <a:spcAft>
                <a:spcPts val="0"/>
              </a:spcAft>
              <a:buClr>
                <a:srgbClr val="000000"/>
              </a:buClr>
              <a:buSzPts val="1800"/>
              <a:buChar char="●"/>
            </a:pPr>
            <a:r>
              <a:rPr lang="en">
                <a:solidFill>
                  <a:srgbClr val="000000"/>
                </a:solidFill>
              </a:rPr>
              <a:t>Control Rods- attracts nuclei</a:t>
            </a:r>
            <a:endParaRPr>
              <a:solidFill>
                <a:srgbClr val="000000"/>
              </a:solidFill>
            </a:endParaRPr>
          </a:p>
          <a:p>
            <a:pPr indent="-317500" lvl="1" marL="914400" rtl="0" algn="l">
              <a:lnSpc>
                <a:spcPct val="150000"/>
              </a:lnSpc>
              <a:spcBef>
                <a:spcPts val="0"/>
              </a:spcBef>
              <a:spcAft>
                <a:spcPts val="0"/>
              </a:spcAft>
              <a:buClr>
                <a:srgbClr val="000000"/>
              </a:buClr>
              <a:buSzPts val="1400"/>
              <a:buChar char="○"/>
            </a:pPr>
            <a:r>
              <a:rPr lang="en">
                <a:solidFill>
                  <a:srgbClr val="000000"/>
                </a:solidFill>
              </a:rPr>
              <a:t>Regulates the amount of nuclei in reaction</a:t>
            </a:r>
            <a:endParaRPr>
              <a:solidFill>
                <a:srgbClr val="000000"/>
              </a:solidFill>
            </a:endParaRPr>
          </a:p>
        </p:txBody>
      </p:sp>
      <p:sp>
        <p:nvSpPr>
          <p:cNvPr id="374" name="Google Shape;374;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4A7D6"/>
        </a:solidFill>
      </p:bgPr>
    </p:bg>
    <p:spTree>
      <p:nvGrpSpPr>
        <p:cNvPr id="378" name="Shape 378"/>
        <p:cNvGrpSpPr/>
        <p:nvPr/>
      </p:nvGrpSpPr>
      <p:grpSpPr>
        <a:xfrm>
          <a:off x="0" y="0"/>
          <a:ext cx="0" cy="0"/>
          <a:chOff x="0" y="0"/>
          <a:chExt cx="0" cy="0"/>
        </a:xfrm>
      </p:grpSpPr>
      <p:sp>
        <p:nvSpPr>
          <p:cNvPr id="379" name="Google Shape;379;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Fuel: Uranium-235</a:t>
            </a:r>
            <a:endParaRPr/>
          </a:p>
        </p:txBody>
      </p:sp>
      <p:sp>
        <p:nvSpPr>
          <p:cNvPr id="380" name="Google Shape;380;p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Char char="●"/>
            </a:pPr>
            <a:r>
              <a:rPr lang="en">
                <a:solidFill>
                  <a:srgbClr val="000000"/>
                </a:solidFill>
              </a:rPr>
              <a:t>D</a:t>
            </a:r>
            <a:r>
              <a:rPr lang="en">
                <a:solidFill>
                  <a:srgbClr val="000000"/>
                </a:solidFill>
              </a:rPr>
              <a:t>etails</a:t>
            </a:r>
            <a:endParaRPr>
              <a:solidFill>
                <a:srgbClr val="000000"/>
              </a:solidFill>
            </a:endParaRPr>
          </a:p>
          <a:p>
            <a:pPr indent="-317500" lvl="1" marL="914400" rtl="0" algn="l">
              <a:lnSpc>
                <a:spcPct val="150000"/>
              </a:lnSpc>
              <a:spcBef>
                <a:spcPts val="0"/>
              </a:spcBef>
              <a:spcAft>
                <a:spcPts val="0"/>
              </a:spcAft>
              <a:buClr>
                <a:srgbClr val="000000"/>
              </a:buClr>
              <a:buSzPts val="1400"/>
              <a:buChar char="○"/>
            </a:pPr>
            <a:r>
              <a:rPr lang="en">
                <a:solidFill>
                  <a:srgbClr val="000000"/>
                </a:solidFill>
              </a:rPr>
              <a:t>2nd most common Isotope of uranium</a:t>
            </a:r>
            <a:endParaRPr>
              <a:solidFill>
                <a:srgbClr val="000000"/>
              </a:solidFill>
            </a:endParaRPr>
          </a:p>
          <a:p>
            <a:pPr indent="-317500" lvl="1" marL="914400" rtl="0" algn="l">
              <a:lnSpc>
                <a:spcPct val="150000"/>
              </a:lnSpc>
              <a:spcBef>
                <a:spcPts val="0"/>
              </a:spcBef>
              <a:spcAft>
                <a:spcPts val="0"/>
              </a:spcAft>
              <a:buClr>
                <a:srgbClr val="000000"/>
              </a:buClr>
              <a:buSzPts val="1400"/>
              <a:buChar char="○"/>
            </a:pPr>
            <a:r>
              <a:rPr lang="en">
                <a:solidFill>
                  <a:srgbClr val="000000"/>
                </a:solidFill>
              </a:rPr>
              <a:t>Used in power plants and nuclear weapons</a:t>
            </a:r>
            <a:endParaRPr>
              <a:solidFill>
                <a:srgbClr val="000000"/>
              </a:solidFill>
            </a:endParaRPr>
          </a:p>
          <a:p>
            <a:pPr indent="-342900" lvl="0" marL="457200" rtl="0" algn="l">
              <a:lnSpc>
                <a:spcPct val="150000"/>
              </a:lnSpc>
              <a:spcBef>
                <a:spcPts val="0"/>
              </a:spcBef>
              <a:spcAft>
                <a:spcPts val="0"/>
              </a:spcAft>
              <a:buClr>
                <a:srgbClr val="000000"/>
              </a:buClr>
              <a:buSzPts val="1800"/>
              <a:buChar char="●"/>
            </a:pPr>
            <a:r>
              <a:rPr lang="en">
                <a:solidFill>
                  <a:srgbClr val="000000"/>
                </a:solidFill>
              </a:rPr>
              <a:t>Commonality</a:t>
            </a:r>
            <a:endParaRPr>
              <a:solidFill>
                <a:srgbClr val="000000"/>
              </a:solidFill>
            </a:endParaRPr>
          </a:p>
          <a:p>
            <a:pPr indent="-317500" lvl="1" marL="914400" rtl="0" algn="l">
              <a:lnSpc>
                <a:spcPct val="150000"/>
              </a:lnSpc>
              <a:spcBef>
                <a:spcPts val="0"/>
              </a:spcBef>
              <a:spcAft>
                <a:spcPts val="0"/>
              </a:spcAft>
              <a:buClr>
                <a:srgbClr val="000000"/>
              </a:buClr>
              <a:buSzPts val="1400"/>
              <a:buChar char="○"/>
            </a:pPr>
            <a:r>
              <a:rPr lang="en">
                <a:solidFill>
                  <a:srgbClr val="000000"/>
                </a:solidFill>
              </a:rPr>
              <a:t>0.75% of all naturally occuring uranium</a:t>
            </a:r>
            <a:endParaRPr>
              <a:solidFill>
                <a:srgbClr val="000000"/>
              </a:solidFill>
            </a:endParaRPr>
          </a:p>
          <a:p>
            <a:pPr indent="-342900" lvl="0" marL="457200" rtl="0" algn="l">
              <a:lnSpc>
                <a:spcPct val="150000"/>
              </a:lnSpc>
              <a:spcBef>
                <a:spcPts val="0"/>
              </a:spcBef>
              <a:spcAft>
                <a:spcPts val="0"/>
              </a:spcAft>
              <a:buClr>
                <a:srgbClr val="000000"/>
              </a:buClr>
              <a:buSzPts val="1800"/>
              <a:buChar char="●"/>
            </a:pPr>
            <a:r>
              <a:rPr lang="en">
                <a:solidFill>
                  <a:srgbClr val="000000"/>
                </a:solidFill>
              </a:rPr>
              <a:t>Energy Density</a:t>
            </a:r>
            <a:endParaRPr>
              <a:solidFill>
                <a:srgbClr val="000000"/>
              </a:solidFill>
            </a:endParaRPr>
          </a:p>
          <a:p>
            <a:pPr indent="-317500" lvl="1" marL="914400" rtl="0" algn="l">
              <a:lnSpc>
                <a:spcPct val="150000"/>
              </a:lnSpc>
              <a:spcBef>
                <a:spcPts val="0"/>
              </a:spcBef>
              <a:spcAft>
                <a:spcPts val="0"/>
              </a:spcAft>
              <a:buClr>
                <a:srgbClr val="000000"/>
              </a:buClr>
              <a:buSzPts val="1400"/>
              <a:buChar char="○"/>
            </a:pPr>
            <a:r>
              <a:rPr lang="en">
                <a:solidFill>
                  <a:srgbClr val="000000"/>
                </a:solidFill>
              </a:rPr>
              <a:t>79,390,000 MJ/kg</a:t>
            </a:r>
            <a:endParaRPr>
              <a:solidFill>
                <a:srgbClr val="000000"/>
              </a:solidFill>
            </a:endParaRPr>
          </a:p>
        </p:txBody>
      </p:sp>
      <p:sp>
        <p:nvSpPr>
          <p:cNvPr id="381" name="Google Shape;381;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4A7D6"/>
        </a:solidFill>
      </p:bgPr>
    </p:bg>
    <p:spTree>
      <p:nvGrpSpPr>
        <p:cNvPr id="385" name="Shape 385"/>
        <p:cNvGrpSpPr/>
        <p:nvPr/>
      </p:nvGrpSpPr>
      <p:grpSpPr>
        <a:xfrm>
          <a:off x="0" y="0"/>
          <a:ext cx="0" cy="0"/>
          <a:chOff x="0" y="0"/>
          <a:chExt cx="0" cy="0"/>
        </a:xfrm>
      </p:grpSpPr>
      <p:sp>
        <p:nvSpPr>
          <p:cNvPr id="386" name="Google Shape;386;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Fuel: Uranium-238/Plutonium-239</a:t>
            </a:r>
            <a:endParaRPr/>
          </a:p>
        </p:txBody>
      </p:sp>
      <p:sp>
        <p:nvSpPr>
          <p:cNvPr id="387" name="Google Shape;387;p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rPr>
              <a:t>D</a:t>
            </a:r>
            <a:r>
              <a:rPr lang="en">
                <a:solidFill>
                  <a:schemeClr val="dk1"/>
                </a:solidFill>
              </a:rPr>
              <a:t>etails</a:t>
            </a:r>
            <a:endParaRPr>
              <a:solidFill>
                <a:schemeClr val="dk1"/>
              </a:solidFill>
            </a:endParaRPr>
          </a:p>
          <a:p>
            <a:pPr indent="-317500" lvl="1" marL="914400" rtl="0" algn="l">
              <a:lnSpc>
                <a:spcPct val="150000"/>
              </a:lnSpc>
              <a:spcBef>
                <a:spcPts val="0"/>
              </a:spcBef>
              <a:spcAft>
                <a:spcPts val="0"/>
              </a:spcAft>
              <a:buClr>
                <a:schemeClr val="dk1"/>
              </a:buClr>
              <a:buSzPts val="1400"/>
              <a:buChar char="○"/>
            </a:pPr>
            <a:r>
              <a:rPr lang="en">
                <a:solidFill>
                  <a:schemeClr val="dk1"/>
                </a:solidFill>
              </a:rPr>
              <a:t>U-238 is non-fissionable</a:t>
            </a:r>
            <a:endParaRPr>
              <a:solidFill>
                <a:schemeClr val="dk1"/>
              </a:solidFill>
            </a:endParaRPr>
          </a:p>
          <a:p>
            <a:pPr indent="-317500" lvl="1" marL="914400" rtl="0" algn="l">
              <a:lnSpc>
                <a:spcPct val="150000"/>
              </a:lnSpc>
              <a:spcBef>
                <a:spcPts val="0"/>
              </a:spcBef>
              <a:spcAft>
                <a:spcPts val="0"/>
              </a:spcAft>
              <a:buClr>
                <a:schemeClr val="dk1"/>
              </a:buClr>
              <a:buSzPts val="1400"/>
              <a:buChar char="○"/>
            </a:pPr>
            <a:r>
              <a:rPr lang="en">
                <a:solidFill>
                  <a:schemeClr val="dk1"/>
                </a:solidFill>
              </a:rPr>
              <a:t>Made into Pu-239 inside a reactor</a:t>
            </a:r>
            <a:endParaRPr>
              <a:solidFill>
                <a:schemeClr val="dk1"/>
              </a:solidFill>
            </a:endParaRPr>
          </a:p>
          <a:p>
            <a:pPr indent="-317500" lvl="2" marL="1371600" rtl="0" algn="l">
              <a:lnSpc>
                <a:spcPct val="150000"/>
              </a:lnSpc>
              <a:spcBef>
                <a:spcPts val="0"/>
              </a:spcBef>
              <a:spcAft>
                <a:spcPts val="0"/>
              </a:spcAft>
              <a:buClr>
                <a:schemeClr val="dk1"/>
              </a:buClr>
              <a:buSzPts val="1400"/>
              <a:buChar char="■"/>
            </a:pPr>
            <a:r>
              <a:rPr lang="en">
                <a:solidFill>
                  <a:schemeClr val="dk1"/>
                </a:solidFill>
              </a:rPr>
              <a:t>Addition of neutron</a:t>
            </a:r>
            <a:endParaRPr>
              <a:solidFill>
                <a:schemeClr val="dk1"/>
              </a:solidFill>
            </a:endParaRPr>
          </a:p>
          <a:p>
            <a:pPr indent="-317500" lvl="2" marL="1371600" rtl="0" algn="l">
              <a:lnSpc>
                <a:spcPct val="150000"/>
              </a:lnSpc>
              <a:spcBef>
                <a:spcPts val="0"/>
              </a:spcBef>
              <a:spcAft>
                <a:spcPts val="0"/>
              </a:spcAft>
              <a:buClr>
                <a:schemeClr val="dk1"/>
              </a:buClr>
              <a:buSzPts val="1400"/>
              <a:buChar char="■"/>
            </a:pPr>
            <a:r>
              <a:rPr lang="en">
                <a:solidFill>
                  <a:schemeClr val="dk1"/>
                </a:solidFill>
              </a:rPr>
              <a:t>Emission of electron and anti-neutrino</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Commonality</a:t>
            </a:r>
            <a:endParaRPr>
              <a:solidFill>
                <a:schemeClr val="dk1"/>
              </a:solidFill>
            </a:endParaRPr>
          </a:p>
          <a:p>
            <a:pPr indent="-317500" lvl="1" marL="914400" rtl="0" algn="l">
              <a:lnSpc>
                <a:spcPct val="150000"/>
              </a:lnSpc>
              <a:spcBef>
                <a:spcPts val="0"/>
              </a:spcBef>
              <a:spcAft>
                <a:spcPts val="0"/>
              </a:spcAft>
              <a:buClr>
                <a:schemeClr val="dk1"/>
              </a:buClr>
              <a:buSzPts val="1400"/>
              <a:buChar char="○"/>
            </a:pPr>
            <a:r>
              <a:rPr lang="en">
                <a:solidFill>
                  <a:schemeClr val="dk1"/>
                </a:solidFill>
              </a:rPr>
              <a:t>U-238 is the most common uranium isotope</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Energy Density</a:t>
            </a:r>
            <a:endParaRPr>
              <a:solidFill>
                <a:schemeClr val="dk1"/>
              </a:solidFill>
            </a:endParaRPr>
          </a:p>
          <a:p>
            <a:pPr indent="-317500" lvl="1" marL="914400" rtl="0" algn="l">
              <a:lnSpc>
                <a:spcPct val="150000"/>
              </a:lnSpc>
              <a:spcBef>
                <a:spcPts val="0"/>
              </a:spcBef>
              <a:spcAft>
                <a:spcPts val="0"/>
              </a:spcAft>
              <a:buClr>
                <a:schemeClr val="dk1"/>
              </a:buClr>
              <a:buSzPts val="1400"/>
              <a:buChar char="○"/>
            </a:pPr>
            <a:r>
              <a:rPr lang="en">
                <a:solidFill>
                  <a:schemeClr val="dk1"/>
                </a:solidFill>
              </a:rPr>
              <a:t>80,620,000 MJ/kg</a:t>
            </a:r>
            <a:endParaRPr>
              <a:solidFill>
                <a:schemeClr val="dk1"/>
              </a:solidFill>
            </a:endParaRPr>
          </a:p>
        </p:txBody>
      </p:sp>
      <p:sp>
        <p:nvSpPr>
          <p:cNvPr id="388" name="Google Shape;388;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4A7D6"/>
        </a:solidFill>
      </p:bgPr>
    </p:bg>
    <p:spTree>
      <p:nvGrpSpPr>
        <p:cNvPr id="392" name="Shape 392"/>
        <p:cNvGrpSpPr/>
        <p:nvPr/>
      </p:nvGrpSpPr>
      <p:grpSpPr>
        <a:xfrm>
          <a:off x="0" y="0"/>
          <a:ext cx="0" cy="0"/>
          <a:chOff x="0" y="0"/>
          <a:chExt cx="0" cy="0"/>
        </a:xfrm>
      </p:grpSpPr>
      <p:sp>
        <p:nvSpPr>
          <p:cNvPr id="393" name="Google Shape;393;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Fuel: Thorium-232/Uranium-233</a:t>
            </a:r>
            <a:endParaRPr/>
          </a:p>
        </p:txBody>
      </p:sp>
      <p:sp>
        <p:nvSpPr>
          <p:cNvPr id="394" name="Google Shape;394;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rPr>
              <a:t>D</a:t>
            </a:r>
            <a:r>
              <a:rPr lang="en">
                <a:solidFill>
                  <a:schemeClr val="dk1"/>
                </a:solidFill>
              </a:rPr>
              <a:t>etails</a:t>
            </a:r>
            <a:endParaRPr>
              <a:solidFill>
                <a:schemeClr val="dk1"/>
              </a:solidFill>
            </a:endParaRPr>
          </a:p>
          <a:p>
            <a:pPr indent="-317500" lvl="1" marL="914400" rtl="0" algn="l">
              <a:lnSpc>
                <a:spcPct val="150000"/>
              </a:lnSpc>
              <a:spcBef>
                <a:spcPts val="0"/>
              </a:spcBef>
              <a:spcAft>
                <a:spcPts val="0"/>
              </a:spcAft>
              <a:buClr>
                <a:schemeClr val="dk1"/>
              </a:buClr>
              <a:buSzPts val="1400"/>
              <a:buChar char="○"/>
            </a:pPr>
            <a:r>
              <a:rPr lang="en">
                <a:solidFill>
                  <a:schemeClr val="dk1"/>
                </a:solidFill>
              </a:rPr>
              <a:t>Th-232 is non-fissionable</a:t>
            </a:r>
            <a:endParaRPr>
              <a:solidFill>
                <a:schemeClr val="dk1"/>
              </a:solidFill>
            </a:endParaRPr>
          </a:p>
          <a:p>
            <a:pPr indent="-317500" lvl="1" marL="914400" rtl="0" algn="l">
              <a:lnSpc>
                <a:spcPct val="150000"/>
              </a:lnSpc>
              <a:spcBef>
                <a:spcPts val="0"/>
              </a:spcBef>
              <a:spcAft>
                <a:spcPts val="0"/>
              </a:spcAft>
              <a:buClr>
                <a:schemeClr val="dk1"/>
              </a:buClr>
              <a:buSzPts val="1400"/>
              <a:buChar char="○"/>
            </a:pPr>
            <a:r>
              <a:rPr lang="en">
                <a:solidFill>
                  <a:schemeClr val="dk1"/>
                </a:solidFill>
              </a:rPr>
              <a:t>Made to Made into U-233 inside a reactor</a:t>
            </a:r>
            <a:endParaRPr>
              <a:solidFill>
                <a:schemeClr val="dk1"/>
              </a:solidFill>
            </a:endParaRPr>
          </a:p>
          <a:p>
            <a:pPr indent="-317500" lvl="1" marL="914400" rtl="0" algn="l">
              <a:lnSpc>
                <a:spcPct val="150000"/>
              </a:lnSpc>
              <a:spcBef>
                <a:spcPts val="0"/>
              </a:spcBef>
              <a:spcAft>
                <a:spcPts val="0"/>
              </a:spcAft>
              <a:buClr>
                <a:schemeClr val="dk1"/>
              </a:buClr>
              <a:buSzPts val="1400"/>
              <a:buChar char="○"/>
            </a:pPr>
            <a:r>
              <a:rPr lang="en">
                <a:solidFill>
                  <a:schemeClr val="dk1"/>
                </a:solidFill>
              </a:rPr>
              <a:t>Capture-to-fission ratio is smaller than U-238 to Pu-239</a:t>
            </a:r>
            <a:endParaRPr>
              <a:solidFill>
                <a:schemeClr val="dk1"/>
              </a:solidFill>
            </a:endParaRPr>
          </a:p>
          <a:p>
            <a:pPr indent="-317500" lvl="1" marL="914400" rtl="0" algn="l">
              <a:lnSpc>
                <a:spcPct val="150000"/>
              </a:lnSpc>
              <a:spcBef>
                <a:spcPts val="0"/>
              </a:spcBef>
              <a:spcAft>
                <a:spcPts val="0"/>
              </a:spcAft>
              <a:buClr>
                <a:schemeClr val="dk1"/>
              </a:buClr>
              <a:buSzPts val="1400"/>
              <a:buChar char="○"/>
            </a:pPr>
            <a:r>
              <a:rPr lang="en">
                <a:solidFill>
                  <a:schemeClr val="dk1"/>
                </a:solidFill>
              </a:rPr>
              <a:t>Has been used experimentally, weaponry and molten salt reactors</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Commonality</a:t>
            </a:r>
            <a:endParaRPr>
              <a:solidFill>
                <a:schemeClr val="dk1"/>
              </a:solidFill>
            </a:endParaRPr>
          </a:p>
          <a:p>
            <a:pPr indent="-317500" lvl="1" marL="914400" rtl="0" algn="l">
              <a:lnSpc>
                <a:spcPct val="150000"/>
              </a:lnSpc>
              <a:spcBef>
                <a:spcPts val="0"/>
              </a:spcBef>
              <a:spcAft>
                <a:spcPts val="0"/>
              </a:spcAft>
              <a:buClr>
                <a:schemeClr val="dk1"/>
              </a:buClr>
              <a:buSzPts val="1400"/>
              <a:buChar char="○"/>
            </a:pPr>
            <a:r>
              <a:rPr lang="en">
                <a:solidFill>
                  <a:schemeClr val="dk1"/>
                </a:solidFill>
              </a:rPr>
              <a:t>Most common isotope of Thorium</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Energy Density</a:t>
            </a:r>
            <a:endParaRPr>
              <a:solidFill>
                <a:schemeClr val="dk1"/>
              </a:solidFill>
            </a:endParaRPr>
          </a:p>
          <a:p>
            <a:pPr indent="-317500" lvl="1" marL="914400" rtl="0" algn="l">
              <a:lnSpc>
                <a:spcPct val="150000"/>
              </a:lnSpc>
              <a:spcBef>
                <a:spcPts val="0"/>
              </a:spcBef>
              <a:spcAft>
                <a:spcPts val="0"/>
              </a:spcAft>
              <a:buClr>
                <a:schemeClr val="dk1"/>
              </a:buClr>
              <a:buSzPts val="1400"/>
              <a:buChar char="○"/>
            </a:pPr>
            <a:r>
              <a:rPr lang="en">
                <a:solidFill>
                  <a:schemeClr val="dk1"/>
                </a:solidFill>
              </a:rPr>
              <a:t>79,420,000 MJ/kg</a:t>
            </a:r>
            <a:endParaRPr>
              <a:solidFill>
                <a:schemeClr val="dk1"/>
              </a:solidFill>
            </a:endParaRPr>
          </a:p>
        </p:txBody>
      </p:sp>
      <p:sp>
        <p:nvSpPr>
          <p:cNvPr id="395" name="Google Shape;395;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4A7D6"/>
        </a:solidFill>
      </p:bgPr>
    </p:bg>
    <p:spTree>
      <p:nvGrpSpPr>
        <p:cNvPr id="399" name="Shape 399"/>
        <p:cNvGrpSpPr/>
        <p:nvPr/>
      </p:nvGrpSpPr>
      <p:grpSpPr>
        <a:xfrm>
          <a:off x="0" y="0"/>
          <a:ext cx="0" cy="0"/>
          <a:chOff x="0" y="0"/>
          <a:chExt cx="0" cy="0"/>
        </a:xfrm>
      </p:grpSpPr>
      <p:sp>
        <p:nvSpPr>
          <p:cNvPr id="400" name="Google Shape;400;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Nuclear Power Plants - 448 total NPP</a:t>
            </a:r>
            <a:endParaRPr/>
          </a:p>
        </p:txBody>
      </p:sp>
      <p:sp>
        <p:nvSpPr>
          <p:cNvPr id="401" name="Google Shape;401;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b="1" lang="en">
                <a:solidFill>
                  <a:srgbClr val="000000"/>
                </a:solidFill>
              </a:rPr>
              <a:t>Boiling Water Reactor (BWR)</a:t>
            </a:r>
            <a:endParaRPr b="1">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75 world-wide</a:t>
            </a:r>
            <a:endParaRPr>
              <a:solidFill>
                <a:srgbClr val="000000"/>
              </a:solidFill>
            </a:endParaRPr>
          </a:p>
          <a:p>
            <a:pPr indent="-342900" lvl="0" marL="457200" rtl="0" algn="l">
              <a:spcBef>
                <a:spcPts val="0"/>
              </a:spcBef>
              <a:spcAft>
                <a:spcPts val="0"/>
              </a:spcAft>
              <a:buClr>
                <a:srgbClr val="000000"/>
              </a:buClr>
              <a:buSzPts val="1800"/>
              <a:buChar char="●"/>
            </a:pPr>
            <a:r>
              <a:rPr b="1" lang="en">
                <a:solidFill>
                  <a:srgbClr val="000000"/>
                </a:solidFill>
              </a:rPr>
              <a:t>Pressurized Water Reactor (PWR)</a:t>
            </a:r>
            <a:endParaRPr b="1">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292 world-wide</a:t>
            </a:r>
            <a:endParaRPr>
              <a:solidFill>
                <a:srgbClr val="000000"/>
              </a:solidFill>
            </a:endParaRPr>
          </a:p>
          <a:p>
            <a:pPr indent="-342900" lvl="0" marL="457200" rtl="0" algn="l">
              <a:spcBef>
                <a:spcPts val="0"/>
              </a:spcBef>
              <a:spcAft>
                <a:spcPts val="0"/>
              </a:spcAft>
              <a:buClr>
                <a:srgbClr val="000000"/>
              </a:buClr>
              <a:buSzPts val="1800"/>
              <a:buChar char="●"/>
            </a:pPr>
            <a:r>
              <a:rPr b="1" lang="en">
                <a:solidFill>
                  <a:srgbClr val="000000"/>
                </a:solidFill>
              </a:rPr>
              <a:t>Pressurized Heavy Water Reactor (PHWR)</a:t>
            </a:r>
            <a:endParaRPr b="1">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49 world-wide</a:t>
            </a:r>
            <a:endParaRPr>
              <a:solidFill>
                <a:srgbClr val="000000"/>
              </a:solidFill>
            </a:endParaRPr>
          </a:p>
          <a:p>
            <a:pPr indent="-342900" lvl="0" marL="457200" rtl="0" algn="l">
              <a:spcBef>
                <a:spcPts val="0"/>
              </a:spcBef>
              <a:spcAft>
                <a:spcPts val="0"/>
              </a:spcAft>
              <a:buClr>
                <a:srgbClr val="000000"/>
              </a:buClr>
              <a:buSzPts val="1800"/>
              <a:buChar char="●"/>
            </a:pPr>
            <a:r>
              <a:rPr b="1" lang="en">
                <a:solidFill>
                  <a:srgbClr val="000000"/>
                </a:solidFill>
              </a:rPr>
              <a:t>Gas-Cooled Reactor</a:t>
            </a:r>
            <a:endParaRPr b="1">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14 world-wide</a:t>
            </a:r>
            <a:endParaRPr>
              <a:solidFill>
                <a:srgbClr val="000000"/>
              </a:solidFill>
            </a:endParaRPr>
          </a:p>
          <a:p>
            <a:pPr indent="-342900" lvl="0" marL="457200" rtl="0" algn="l">
              <a:spcBef>
                <a:spcPts val="0"/>
              </a:spcBef>
              <a:spcAft>
                <a:spcPts val="0"/>
              </a:spcAft>
              <a:buClr>
                <a:srgbClr val="000000"/>
              </a:buClr>
              <a:buSzPts val="1800"/>
              <a:buChar char="●"/>
            </a:pPr>
            <a:r>
              <a:rPr b="1" lang="en">
                <a:solidFill>
                  <a:srgbClr val="000000"/>
                </a:solidFill>
              </a:rPr>
              <a:t>Light Water Graphite Reactor</a:t>
            </a:r>
            <a:endParaRPr b="1">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15 world-wide</a:t>
            </a:r>
            <a:endParaRPr>
              <a:solidFill>
                <a:srgbClr val="000000"/>
              </a:solidFill>
            </a:endParaRPr>
          </a:p>
          <a:p>
            <a:pPr indent="-342900" lvl="0" marL="457200" rtl="0" algn="l">
              <a:spcBef>
                <a:spcPts val="0"/>
              </a:spcBef>
              <a:spcAft>
                <a:spcPts val="0"/>
              </a:spcAft>
              <a:buClr>
                <a:srgbClr val="000000"/>
              </a:buClr>
              <a:buSzPts val="1800"/>
              <a:buChar char="●"/>
            </a:pPr>
            <a:r>
              <a:rPr b="1" lang="en">
                <a:solidFill>
                  <a:srgbClr val="000000"/>
                </a:solidFill>
              </a:rPr>
              <a:t>Fast Neutron Reactor (FBR)</a:t>
            </a:r>
            <a:endParaRPr b="1">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3 world-wide</a:t>
            </a:r>
            <a:endParaRPr>
              <a:solidFill>
                <a:srgbClr val="000000"/>
              </a:solidFill>
            </a:endParaRPr>
          </a:p>
        </p:txBody>
      </p:sp>
      <p:sp>
        <p:nvSpPr>
          <p:cNvPr id="402" name="Google Shape;402;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4A7D6"/>
        </a:solidFill>
      </p:bgPr>
    </p:bg>
    <p:spTree>
      <p:nvGrpSpPr>
        <p:cNvPr id="406" name="Shape 406"/>
        <p:cNvGrpSpPr/>
        <p:nvPr/>
      </p:nvGrpSpPr>
      <p:grpSpPr>
        <a:xfrm>
          <a:off x="0" y="0"/>
          <a:ext cx="0" cy="0"/>
          <a:chOff x="0" y="0"/>
          <a:chExt cx="0" cy="0"/>
        </a:xfrm>
      </p:grpSpPr>
      <p:sp>
        <p:nvSpPr>
          <p:cNvPr id="407" name="Google Shape;407;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Pressurized Water Reactor (PWR)</a:t>
            </a:r>
            <a:endParaRPr/>
          </a:p>
        </p:txBody>
      </p:sp>
      <p:sp>
        <p:nvSpPr>
          <p:cNvPr id="408" name="Google Shape;408;p59"/>
          <p:cNvSpPr txBox="1"/>
          <p:nvPr>
            <p:ph idx="1" type="body"/>
          </p:nvPr>
        </p:nvSpPr>
        <p:spPr>
          <a:xfrm>
            <a:off x="311700" y="1152475"/>
            <a:ext cx="5219400" cy="34164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lang="en">
                <a:solidFill>
                  <a:schemeClr val="dk1"/>
                </a:solidFill>
              </a:rPr>
              <a:t>Water kept from boiling at 325 degrees Centigrade with 150 atm</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292 used globally by US, France, Japan, Russia, China</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Generates 275,000 MWe per year</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Water cooled and moderated</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Fueled by 80-100 tonnes of Uranium in 200-300 fuel rods</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Originally designed as a submarine reactor</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Efficiency of ~ 33%</a:t>
            </a:r>
            <a:endParaRPr>
              <a:solidFill>
                <a:schemeClr val="dk1"/>
              </a:solidFill>
            </a:endParaRPr>
          </a:p>
        </p:txBody>
      </p:sp>
      <p:sp>
        <p:nvSpPr>
          <p:cNvPr id="409" name="Google Shape;409;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10" name="Google Shape;410;p59"/>
          <p:cNvPicPr preferRelativeResize="0"/>
          <p:nvPr/>
        </p:nvPicPr>
        <p:blipFill>
          <a:blip r:embed="rId3">
            <a:alphaModFix/>
          </a:blip>
          <a:stretch>
            <a:fillRect/>
          </a:stretch>
        </p:blipFill>
        <p:spPr>
          <a:xfrm>
            <a:off x="5683050" y="1143035"/>
            <a:ext cx="3149250" cy="285741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4A7D6"/>
        </a:solidFill>
      </p:bgPr>
    </p:bg>
    <p:spTree>
      <p:nvGrpSpPr>
        <p:cNvPr id="414" name="Shape 414"/>
        <p:cNvGrpSpPr/>
        <p:nvPr/>
      </p:nvGrpSpPr>
      <p:grpSpPr>
        <a:xfrm>
          <a:off x="0" y="0"/>
          <a:ext cx="0" cy="0"/>
          <a:chOff x="0" y="0"/>
          <a:chExt cx="0" cy="0"/>
        </a:xfrm>
      </p:grpSpPr>
      <p:sp>
        <p:nvSpPr>
          <p:cNvPr id="415" name="Google Shape;415;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Boiling Water Reactor (BWR)</a:t>
            </a:r>
            <a:endParaRPr/>
          </a:p>
        </p:txBody>
      </p:sp>
      <p:sp>
        <p:nvSpPr>
          <p:cNvPr id="416" name="Google Shape;416;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17" name="Google Shape;417;p60"/>
          <p:cNvPicPr preferRelativeResize="0"/>
          <p:nvPr/>
        </p:nvPicPr>
        <p:blipFill>
          <a:blip r:embed="rId3">
            <a:alphaModFix/>
          </a:blip>
          <a:stretch>
            <a:fillRect/>
          </a:stretch>
        </p:blipFill>
        <p:spPr>
          <a:xfrm>
            <a:off x="5683046" y="1408671"/>
            <a:ext cx="3149250" cy="2863600"/>
          </a:xfrm>
          <a:prstGeom prst="rect">
            <a:avLst/>
          </a:prstGeom>
          <a:noFill/>
          <a:ln>
            <a:noFill/>
          </a:ln>
        </p:spPr>
      </p:pic>
      <p:sp>
        <p:nvSpPr>
          <p:cNvPr id="418" name="Google Shape;418;p60"/>
          <p:cNvSpPr txBox="1"/>
          <p:nvPr>
            <p:ph idx="1" type="body"/>
          </p:nvPr>
        </p:nvSpPr>
        <p:spPr>
          <a:xfrm>
            <a:off x="311700" y="1152475"/>
            <a:ext cx="5219400" cy="34164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lang="en">
                <a:solidFill>
                  <a:schemeClr val="dk1"/>
                </a:solidFill>
              </a:rPr>
              <a:t>Similar to PWR, but with single water circuit at low pressure</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Water boils in core at 285 degrees Centigrade</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75 used globally by US, Japan and Sweden</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Generates 73,000 MWe per year</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Water cooled and moderated</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Fueled by 140 tonnes of Uranium in 90-100 fuel rods</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Has less water in top of reactor chamber, with lower moderation and lower efficiency ~30%</a:t>
            </a:r>
            <a:endParaRPr>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4A7D6"/>
        </a:solidFill>
      </p:bgPr>
    </p:bg>
    <p:spTree>
      <p:nvGrpSpPr>
        <p:cNvPr id="422" name="Shape 422"/>
        <p:cNvGrpSpPr/>
        <p:nvPr/>
      </p:nvGrpSpPr>
      <p:grpSpPr>
        <a:xfrm>
          <a:off x="0" y="0"/>
          <a:ext cx="0" cy="0"/>
          <a:chOff x="0" y="0"/>
          <a:chExt cx="0" cy="0"/>
        </a:xfrm>
      </p:grpSpPr>
      <p:sp>
        <p:nvSpPr>
          <p:cNvPr id="423" name="Google Shape;423;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Fast Neutron Reactor (FNR)</a:t>
            </a:r>
            <a:endParaRPr/>
          </a:p>
        </p:txBody>
      </p:sp>
      <p:sp>
        <p:nvSpPr>
          <p:cNvPr id="424" name="Google Shape;424;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5" name="Google Shape;425;p61"/>
          <p:cNvSpPr txBox="1"/>
          <p:nvPr>
            <p:ph idx="1" type="body"/>
          </p:nvPr>
        </p:nvSpPr>
        <p:spPr>
          <a:xfrm>
            <a:off x="311700" y="1152475"/>
            <a:ext cx="86334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rPr>
              <a:t>Used by Russia</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Does not use a moderator, has fast reactions</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Generates power from Pu-239 while generating U-238 in or around the fuel</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Generates 1400 MWe per year</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Gets 60x more energy than normal reactors do with original uranium</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Expensive to build</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Fueled by Pu-239</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Potential for much more efficient use of uranium</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Called “Fast Breeder Reactor” if more Pu-239 is produced than used</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Energy Conservation</a:t>
            </a:r>
            <a:endParaRPr/>
          </a:p>
        </p:txBody>
      </p:sp>
      <p:sp>
        <p:nvSpPr>
          <p:cNvPr id="86" name="Google Shape;86;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98181"/>
              </a:lnSpc>
              <a:spcBef>
                <a:spcPts val="700"/>
              </a:spcBef>
              <a:spcAft>
                <a:spcPts val="0"/>
              </a:spcAft>
              <a:buClr>
                <a:srgbClr val="000000"/>
              </a:buClr>
              <a:buSzPts val="1800"/>
              <a:buChar char="●"/>
            </a:pPr>
            <a:r>
              <a:rPr lang="en">
                <a:solidFill>
                  <a:srgbClr val="000000"/>
                </a:solidFill>
              </a:rPr>
              <a:t>It means saving energy, or not wasting it.</a:t>
            </a:r>
            <a:endParaRPr>
              <a:solidFill>
                <a:srgbClr val="000000"/>
              </a:solidFill>
            </a:endParaRPr>
          </a:p>
          <a:p>
            <a:pPr indent="0" lvl="0" marL="0" rtl="0" algn="l">
              <a:lnSpc>
                <a:spcPct val="98181"/>
              </a:lnSpc>
              <a:spcBef>
                <a:spcPts val="700"/>
              </a:spcBef>
              <a:spcAft>
                <a:spcPts val="0"/>
              </a:spcAft>
              <a:buNone/>
            </a:pPr>
            <a:r>
              <a:t/>
            </a:r>
            <a:endParaRPr>
              <a:solidFill>
                <a:srgbClr val="000000"/>
              </a:solidFill>
            </a:endParaRPr>
          </a:p>
          <a:p>
            <a:pPr indent="-342900" lvl="0" marL="457200" rtl="0" algn="l">
              <a:lnSpc>
                <a:spcPct val="98181"/>
              </a:lnSpc>
              <a:spcBef>
                <a:spcPts val="700"/>
              </a:spcBef>
              <a:spcAft>
                <a:spcPts val="0"/>
              </a:spcAft>
              <a:buClr>
                <a:srgbClr val="000000"/>
              </a:buClr>
              <a:buSzPts val="1800"/>
              <a:buChar char="●"/>
            </a:pPr>
            <a:r>
              <a:rPr lang="en">
                <a:solidFill>
                  <a:srgbClr val="000000"/>
                </a:solidFill>
              </a:rPr>
              <a:t>This means that we should not waste fuels, </a:t>
            </a:r>
            <a:endParaRPr>
              <a:solidFill>
                <a:srgbClr val="000000"/>
              </a:solidFill>
            </a:endParaRPr>
          </a:p>
          <a:p>
            <a:pPr indent="0" lvl="0" marL="0" rtl="0" algn="l">
              <a:lnSpc>
                <a:spcPct val="98181"/>
              </a:lnSpc>
              <a:spcBef>
                <a:spcPts val="700"/>
              </a:spcBef>
              <a:spcAft>
                <a:spcPts val="0"/>
              </a:spcAft>
              <a:buNone/>
            </a:pPr>
            <a:r>
              <a:rPr lang="en">
                <a:solidFill>
                  <a:srgbClr val="000000"/>
                </a:solidFill>
              </a:rPr>
              <a:t>such as gasoline, or our resources will be used </a:t>
            </a:r>
            <a:endParaRPr>
              <a:solidFill>
                <a:srgbClr val="000000"/>
              </a:solidFill>
            </a:endParaRPr>
          </a:p>
          <a:p>
            <a:pPr indent="0" lvl="0" marL="0" rtl="0" algn="l">
              <a:lnSpc>
                <a:spcPct val="98181"/>
              </a:lnSpc>
              <a:spcBef>
                <a:spcPts val="700"/>
              </a:spcBef>
              <a:spcAft>
                <a:spcPts val="0"/>
              </a:spcAft>
              <a:buNone/>
            </a:pPr>
            <a:r>
              <a:rPr lang="en">
                <a:solidFill>
                  <a:srgbClr val="000000"/>
                </a:solidFill>
              </a:rPr>
              <a:t>up quickly.</a:t>
            </a:r>
            <a:endParaRPr>
              <a:solidFill>
                <a:srgbClr val="000000"/>
              </a:solidFill>
            </a:endParaRPr>
          </a:p>
          <a:p>
            <a:pPr indent="0" lvl="0" marL="0" rtl="0" algn="l">
              <a:lnSpc>
                <a:spcPct val="98181"/>
              </a:lnSpc>
              <a:spcBef>
                <a:spcPts val="700"/>
              </a:spcBef>
              <a:spcAft>
                <a:spcPts val="0"/>
              </a:spcAft>
              <a:buNone/>
            </a:pPr>
            <a:r>
              <a:t/>
            </a:r>
            <a:endParaRPr>
              <a:solidFill>
                <a:srgbClr val="000000"/>
              </a:solidFill>
            </a:endParaRPr>
          </a:p>
          <a:p>
            <a:pPr indent="0" lvl="0" marL="0" rtl="0" algn="l">
              <a:lnSpc>
                <a:spcPct val="98181"/>
              </a:lnSpc>
              <a:spcBef>
                <a:spcPts val="700"/>
              </a:spcBef>
              <a:spcAft>
                <a:spcPts val="0"/>
              </a:spcAft>
              <a:buNone/>
            </a:pPr>
            <a:r>
              <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1600"/>
              </a:spcBef>
              <a:spcAft>
                <a:spcPts val="1600"/>
              </a:spcAft>
              <a:buNone/>
            </a:pPr>
            <a:r>
              <a:t/>
            </a:r>
            <a:endParaRPr>
              <a:solidFill>
                <a:srgbClr val="000000"/>
              </a:solidFill>
            </a:endParaRPr>
          </a:p>
        </p:txBody>
      </p:sp>
      <p:pic>
        <p:nvPicPr>
          <p:cNvPr id="87" name="Google Shape;87;p17"/>
          <p:cNvPicPr preferRelativeResize="0"/>
          <p:nvPr/>
        </p:nvPicPr>
        <p:blipFill>
          <a:blip r:embed="rId3">
            <a:alphaModFix/>
          </a:blip>
          <a:stretch>
            <a:fillRect/>
          </a:stretch>
        </p:blipFill>
        <p:spPr>
          <a:xfrm>
            <a:off x="5373650" y="1297900"/>
            <a:ext cx="3401699" cy="3322250"/>
          </a:xfrm>
          <a:prstGeom prst="rect">
            <a:avLst/>
          </a:prstGeom>
          <a:noFill/>
          <a:ln>
            <a:noFill/>
          </a:ln>
        </p:spPr>
      </p:pic>
      <p:sp>
        <p:nvSpPr>
          <p:cNvPr id="88" name="Google Shape;88;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4A7D6"/>
        </a:solidFill>
      </p:bgPr>
    </p:bg>
    <p:spTree>
      <p:nvGrpSpPr>
        <p:cNvPr id="429" name="Shape 429"/>
        <p:cNvGrpSpPr/>
        <p:nvPr/>
      </p:nvGrpSpPr>
      <p:grpSpPr>
        <a:xfrm>
          <a:off x="0" y="0"/>
          <a:ext cx="0" cy="0"/>
          <a:chOff x="0" y="0"/>
          <a:chExt cx="0" cy="0"/>
        </a:xfrm>
      </p:grpSpPr>
      <p:sp>
        <p:nvSpPr>
          <p:cNvPr id="430" name="Google Shape;430;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Nuclear Reactor Efficiencies</a:t>
            </a:r>
            <a:endParaRPr/>
          </a:p>
        </p:txBody>
      </p:sp>
      <p:sp>
        <p:nvSpPr>
          <p:cNvPr id="431" name="Google Shape;431;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Power Plant Type</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PWR is most </a:t>
            </a:r>
            <a:r>
              <a:rPr lang="en">
                <a:solidFill>
                  <a:srgbClr val="000000"/>
                </a:solidFill>
              </a:rPr>
              <a:t>efficient</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Great potential for increased efficiency in FNR or FBR</a:t>
            </a:r>
            <a:endParaRPr>
              <a:solidFill>
                <a:srgbClr val="000000"/>
              </a:solidFill>
            </a:endParaRPr>
          </a:p>
          <a:p>
            <a:pPr indent="-317500" lvl="2" marL="1371600" rtl="0" algn="l">
              <a:spcBef>
                <a:spcPts val="0"/>
              </a:spcBef>
              <a:spcAft>
                <a:spcPts val="0"/>
              </a:spcAft>
              <a:buClr>
                <a:srgbClr val="000000"/>
              </a:buClr>
              <a:buSzPts val="1400"/>
              <a:buChar char="■"/>
            </a:pPr>
            <a:r>
              <a:rPr lang="en">
                <a:solidFill>
                  <a:srgbClr val="000000"/>
                </a:solidFill>
              </a:rPr>
              <a:t>Could produce more fuel than it uses</a:t>
            </a:r>
            <a:endParaRPr>
              <a:solidFill>
                <a:srgbClr val="000000"/>
              </a:solidFill>
            </a:endParaRPr>
          </a:p>
          <a:p>
            <a:pPr indent="-317500" lvl="2" marL="1371600" rtl="0" algn="l">
              <a:spcBef>
                <a:spcPts val="0"/>
              </a:spcBef>
              <a:spcAft>
                <a:spcPts val="0"/>
              </a:spcAft>
              <a:buClr>
                <a:srgbClr val="000000"/>
              </a:buClr>
              <a:buSzPts val="1400"/>
              <a:buChar char="■"/>
            </a:pPr>
            <a:r>
              <a:rPr lang="en">
                <a:solidFill>
                  <a:srgbClr val="000000"/>
                </a:solidFill>
              </a:rPr>
              <a:t>Uses uranium efficiently</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Fuel Type</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Uranium 238/ Plutonium 239 has the greatest energy density</a:t>
            </a:r>
            <a:endParaRPr>
              <a:solidFill>
                <a:srgbClr val="000000"/>
              </a:solidFill>
            </a:endParaRPr>
          </a:p>
          <a:p>
            <a:pPr indent="-317500" lvl="2" marL="1371600" rtl="0" algn="l">
              <a:spcBef>
                <a:spcPts val="0"/>
              </a:spcBef>
              <a:spcAft>
                <a:spcPts val="0"/>
              </a:spcAft>
              <a:buClr>
                <a:srgbClr val="000000"/>
              </a:buClr>
              <a:buSzPts val="1400"/>
              <a:buChar char="■"/>
            </a:pPr>
            <a:r>
              <a:rPr lang="en">
                <a:solidFill>
                  <a:srgbClr val="000000"/>
                </a:solidFill>
              </a:rPr>
              <a:t>Is most efficient (FNR/ FBR)</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Problems with improving efficiency</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Power plants are designed to operate </a:t>
            </a:r>
            <a:r>
              <a:rPr lang="en">
                <a:solidFill>
                  <a:srgbClr val="000000"/>
                </a:solidFill>
              </a:rPr>
              <a:t>differently</a:t>
            </a:r>
            <a:r>
              <a:rPr lang="en">
                <a:solidFill>
                  <a:srgbClr val="000000"/>
                </a:solidFill>
              </a:rPr>
              <a:t>, PWR and BWR have different configurations.</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It generally costs more to build a more complex and </a:t>
            </a:r>
            <a:r>
              <a:rPr lang="en">
                <a:solidFill>
                  <a:srgbClr val="000000"/>
                </a:solidFill>
              </a:rPr>
              <a:t>efficient</a:t>
            </a:r>
            <a:r>
              <a:rPr lang="en">
                <a:solidFill>
                  <a:srgbClr val="000000"/>
                </a:solidFill>
              </a:rPr>
              <a:t> power plant </a:t>
            </a:r>
            <a:endParaRPr>
              <a:solidFill>
                <a:srgbClr val="000000"/>
              </a:solidFill>
            </a:endParaRPr>
          </a:p>
        </p:txBody>
      </p:sp>
      <p:sp>
        <p:nvSpPr>
          <p:cNvPr id="432" name="Google Shape;432;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4A7D6"/>
        </a:solidFill>
      </p:bgPr>
    </p:bg>
    <p:spTree>
      <p:nvGrpSpPr>
        <p:cNvPr id="436" name="Shape 436"/>
        <p:cNvGrpSpPr/>
        <p:nvPr/>
      </p:nvGrpSpPr>
      <p:grpSpPr>
        <a:xfrm>
          <a:off x="0" y="0"/>
          <a:ext cx="0" cy="0"/>
          <a:chOff x="0" y="0"/>
          <a:chExt cx="0" cy="0"/>
        </a:xfrm>
      </p:grpSpPr>
      <p:sp>
        <p:nvSpPr>
          <p:cNvPr id="437" name="Google Shape;437;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Nuclear Power - Summary</a:t>
            </a:r>
            <a:endParaRPr/>
          </a:p>
        </p:txBody>
      </p:sp>
      <p:sp>
        <p:nvSpPr>
          <p:cNvPr id="438" name="Google Shape;438;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Char char="●"/>
            </a:pPr>
            <a:r>
              <a:rPr lang="en">
                <a:solidFill>
                  <a:srgbClr val="000000"/>
                </a:solidFill>
              </a:rPr>
              <a:t>Characterized by a </a:t>
            </a:r>
            <a:r>
              <a:rPr lang="en">
                <a:solidFill>
                  <a:srgbClr val="000000"/>
                </a:solidFill>
              </a:rPr>
              <a:t>extraordinarily</a:t>
            </a:r>
            <a:r>
              <a:rPr lang="en">
                <a:solidFill>
                  <a:srgbClr val="000000"/>
                </a:solidFill>
              </a:rPr>
              <a:t> high energy density</a:t>
            </a:r>
            <a:endParaRPr>
              <a:solidFill>
                <a:srgbClr val="000000"/>
              </a:solidFill>
            </a:endParaRPr>
          </a:p>
          <a:p>
            <a:pPr indent="-342900" lvl="0" marL="457200" rtl="0" algn="l">
              <a:lnSpc>
                <a:spcPct val="150000"/>
              </a:lnSpc>
              <a:spcBef>
                <a:spcPts val="0"/>
              </a:spcBef>
              <a:spcAft>
                <a:spcPts val="0"/>
              </a:spcAft>
              <a:buClr>
                <a:srgbClr val="000000"/>
              </a:buClr>
              <a:buSzPts val="1800"/>
              <a:buChar char="●"/>
            </a:pPr>
            <a:r>
              <a:rPr lang="en">
                <a:solidFill>
                  <a:srgbClr val="000000"/>
                </a:solidFill>
              </a:rPr>
              <a:t>Fuel is difficult and expensive to develop</a:t>
            </a:r>
            <a:endParaRPr>
              <a:solidFill>
                <a:srgbClr val="000000"/>
              </a:solidFill>
            </a:endParaRPr>
          </a:p>
          <a:p>
            <a:pPr indent="-342900" lvl="0" marL="457200" rtl="0" algn="l">
              <a:lnSpc>
                <a:spcPct val="150000"/>
              </a:lnSpc>
              <a:spcBef>
                <a:spcPts val="0"/>
              </a:spcBef>
              <a:spcAft>
                <a:spcPts val="0"/>
              </a:spcAft>
              <a:buClr>
                <a:srgbClr val="000000"/>
              </a:buClr>
              <a:buSzPts val="1800"/>
              <a:buChar char="●"/>
            </a:pPr>
            <a:r>
              <a:rPr lang="en">
                <a:solidFill>
                  <a:srgbClr val="000000"/>
                </a:solidFill>
              </a:rPr>
              <a:t>Efficiencies range around 30%</a:t>
            </a:r>
            <a:endParaRPr>
              <a:solidFill>
                <a:srgbClr val="000000"/>
              </a:solidFill>
            </a:endParaRPr>
          </a:p>
          <a:p>
            <a:pPr indent="-342900" lvl="0" marL="457200" rtl="0" algn="l">
              <a:lnSpc>
                <a:spcPct val="150000"/>
              </a:lnSpc>
              <a:spcBef>
                <a:spcPts val="0"/>
              </a:spcBef>
              <a:spcAft>
                <a:spcPts val="0"/>
              </a:spcAft>
              <a:buClr>
                <a:srgbClr val="000000"/>
              </a:buClr>
              <a:buSzPts val="1800"/>
              <a:buChar char="●"/>
            </a:pPr>
            <a:r>
              <a:rPr lang="en">
                <a:solidFill>
                  <a:srgbClr val="000000"/>
                </a:solidFill>
              </a:rPr>
              <a:t>Future </a:t>
            </a:r>
            <a:r>
              <a:rPr lang="en">
                <a:solidFill>
                  <a:srgbClr val="000000"/>
                </a:solidFill>
              </a:rPr>
              <a:t>improvements</a:t>
            </a:r>
            <a:r>
              <a:rPr lang="en">
                <a:solidFill>
                  <a:srgbClr val="000000"/>
                </a:solidFill>
              </a:rPr>
              <a:t> can be made with Fast Neutron Reactors and Fast Breeder Reactors to improve efficiency</a:t>
            </a:r>
            <a:endParaRPr>
              <a:solidFill>
                <a:srgbClr val="000000"/>
              </a:solidFill>
            </a:endParaRPr>
          </a:p>
          <a:p>
            <a:pPr indent="-342900" lvl="0" marL="457200" rtl="0" algn="l">
              <a:lnSpc>
                <a:spcPct val="150000"/>
              </a:lnSpc>
              <a:spcBef>
                <a:spcPts val="0"/>
              </a:spcBef>
              <a:spcAft>
                <a:spcPts val="0"/>
              </a:spcAft>
              <a:buClr>
                <a:srgbClr val="000000"/>
              </a:buClr>
              <a:buSzPts val="1800"/>
              <a:buChar char="●"/>
            </a:pPr>
            <a:r>
              <a:rPr lang="en">
                <a:solidFill>
                  <a:srgbClr val="000000"/>
                </a:solidFill>
              </a:rPr>
              <a:t>Uranium is a limited resource</a:t>
            </a:r>
            <a:endParaRPr>
              <a:solidFill>
                <a:srgbClr val="000000"/>
              </a:solidFill>
            </a:endParaRPr>
          </a:p>
          <a:p>
            <a:pPr indent="0" lvl="0" marL="0" rtl="0" algn="l">
              <a:spcBef>
                <a:spcPts val="1600"/>
              </a:spcBef>
              <a:spcAft>
                <a:spcPts val="1600"/>
              </a:spcAft>
              <a:buNone/>
            </a:pPr>
            <a:r>
              <a:t/>
            </a:r>
            <a:endParaRPr/>
          </a:p>
        </p:txBody>
      </p:sp>
      <p:sp>
        <p:nvSpPr>
          <p:cNvPr id="439" name="Google Shape;439;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966"/>
        </a:solidFill>
      </p:bgPr>
    </p:bg>
    <p:spTree>
      <p:nvGrpSpPr>
        <p:cNvPr id="443" name="Shape 443"/>
        <p:cNvGrpSpPr/>
        <p:nvPr/>
      </p:nvGrpSpPr>
      <p:grpSpPr>
        <a:xfrm>
          <a:off x="0" y="0"/>
          <a:ext cx="0" cy="0"/>
          <a:chOff x="0" y="0"/>
          <a:chExt cx="0" cy="0"/>
        </a:xfrm>
      </p:grpSpPr>
      <p:sp>
        <p:nvSpPr>
          <p:cNvPr id="444" name="Google Shape;444;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Solar Energy</a:t>
            </a:r>
            <a:endParaRPr/>
          </a:p>
        </p:txBody>
      </p:sp>
      <p:sp>
        <p:nvSpPr>
          <p:cNvPr id="445" name="Google Shape;445;p64"/>
          <p:cNvSpPr txBox="1"/>
          <p:nvPr>
            <p:ph idx="1" type="body"/>
          </p:nvPr>
        </p:nvSpPr>
        <p:spPr>
          <a:xfrm>
            <a:off x="311700" y="1157750"/>
            <a:ext cx="3946800" cy="3411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Solar to Electricity - Photovoltaic</a:t>
            </a:r>
            <a:endParaRPr>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Traditional PV Solar Panels</a:t>
            </a:r>
            <a:endParaRPr sz="1800">
              <a:solidFill>
                <a:srgbClr val="000000"/>
              </a:solidFill>
            </a:endParaRPr>
          </a:p>
          <a:p>
            <a:pPr indent="0" lvl="0" marL="914400" rtl="0" algn="l">
              <a:spcBef>
                <a:spcPts val="1600"/>
              </a:spcBef>
              <a:spcAft>
                <a:spcPts val="0"/>
              </a:spcAft>
              <a:buNone/>
            </a:pPr>
            <a:r>
              <a:t/>
            </a:r>
            <a:endParaRPr sz="1800">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Solar to Thermal</a:t>
            </a:r>
            <a:endParaRPr>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Concentrated Solar Power</a:t>
            </a:r>
            <a:endParaRPr sz="18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Solar water heating</a:t>
            </a:r>
            <a:endParaRPr sz="1800">
              <a:solidFill>
                <a:srgbClr val="000000"/>
              </a:solidFill>
            </a:endParaRPr>
          </a:p>
          <a:p>
            <a:pPr indent="0" lvl="0" marL="914400" rtl="0" algn="l">
              <a:spcBef>
                <a:spcPts val="1600"/>
              </a:spcBef>
              <a:spcAft>
                <a:spcPts val="1600"/>
              </a:spcAft>
              <a:buNone/>
            </a:pPr>
            <a:r>
              <a:t/>
            </a:r>
            <a:endParaRPr>
              <a:solidFill>
                <a:srgbClr val="000000"/>
              </a:solidFill>
            </a:endParaRPr>
          </a:p>
        </p:txBody>
      </p:sp>
      <p:sp>
        <p:nvSpPr>
          <p:cNvPr id="446" name="Google Shape;446;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47" name="Google Shape;447;p64"/>
          <p:cNvPicPr preferRelativeResize="0"/>
          <p:nvPr/>
        </p:nvPicPr>
        <p:blipFill>
          <a:blip r:embed="rId3">
            <a:alphaModFix/>
          </a:blip>
          <a:stretch>
            <a:fillRect/>
          </a:stretch>
        </p:blipFill>
        <p:spPr>
          <a:xfrm>
            <a:off x="4315375" y="1702400"/>
            <a:ext cx="4762700" cy="29608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966"/>
        </a:solidFill>
      </p:bgPr>
    </p:bg>
    <p:spTree>
      <p:nvGrpSpPr>
        <p:cNvPr id="451" name="Shape 451"/>
        <p:cNvGrpSpPr/>
        <p:nvPr/>
      </p:nvGrpSpPr>
      <p:grpSpPr>
        <a:xfrm>
          <a:off x="0" y="0"/>
          <a:ext cx="0" cy="0"/>
          <a:chOff x="0" y="0"/>
          <a:chExt cx="0" cy="0"/>
        </a:xfrm>
      </p:grpSpPr>
      <p:sp>
        <p:nvSpPr>
          <p:cNvPr id="452" name="Google Shape;452;p65"/>
          <p:cNvSpPr txBox="1"/>
          <p:nvPr>
            <p:ph type="title"/>
          </p:nvPr>
        </p:nvSpPr>
        <p:spPr>
          <a:xfrm>
            <a:off x="311700" y="433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Photovoltaics - How they work</a:t>
            </a:r>
            <a:endParaRPr/>
          </a:p>
        </p:txBody>
      </p:sp>
      <p:pic>
        <p:nvPicPr>
          <p:cNvPr id="453" name="Google Shape;453;p65"/>
          <p:cNvPicPr preferRelativeResize="0"/>
          <p:nvPr/>
        </p:nvPicPr>
        <p:blipFill>
          <a:blip r:embed="rId3">
            <a:alphaModFix/>
          </a:blip>
          <a:stretch>
            <a:fillRect/>
          </a:stretch>
        </p:blipFill>
        <p:spPr>
          <a:xfrm>
            <a:off x="152400" y="1170125"/>
            <a:ext cx="8839195" cy="3582799"/>
          </a:xfrm>
          <a:prstGeom prst="rect">
            <a:avLst/>
          </a:prstGeom>
          <a:noFill/>
          <a:ln>
            <a:noFill/>
          </a:ln>
        </p:spPr>
      </p:pic>
      <p:sp>
        <p:nvSpPr>
          <p:cNvPr id="454" name="Google Shape;454;p65"/>
          <p:cNvSpPr txBox="1"/>
          <p:nvPr/>
        </p:nvSpPr>
        <p:spPr>
          <a:xfrm>
            <a:off x="2024100" y="4752925"/>
            <a:ext cx="5095800" cy="232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t>http://2oqz471sa19h3vbwa53m33yj.wpengine.netdna-cdn.com/wp-content/uploads/2017/01/solar_cell.png</a:t>
            </a:r>
            <a:endParaRPr sz="800"/>
          </a:p>
        </p:txBody>
      </p:sp>
      <p:sp>
        <p:nvSpPr>
          <p:cNvPr id="455" name="Google Shape;455;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966"/>
        </a:solidFill>
      </p:bgPr>
    </p:bg>
    <p:spTree>
      <p:nvGrpSpPr>
        <p:cNvPr id="459" name="Shape 459"/>
        <p:cNvGrpSpPr/>
        <p:nvPr/>
      </p:nvGrpSpPr>
      <p:grpSpPr>
        <a:xfrm>
          <a:off x="0" y="0"/>
          <a:ext cx="0" cy="0"/>
          <a:chOff x="0" y="0"/>
          <a:chExt cx="0" cy="0"/>
        </a:xfrm>
      </p:grpSpPr>
      <p:sp>
        <p:nvSpPr>
          <p:cNvPr id="460" name="Google Shape;460;p66"/>
          <p:cNvSpPr txBox="1"/>
          <p:nvPr>
            <p:ph type="title"/>
          </p:nvPr>
        </p:nvSpPr>
        <p:spPr>
          <a:xfrm>
            <a:off x="311700" y="433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Photovoltaics - How they work</a:t>
            </a:r>
            <a:endParaRPr/>
          </a:p>
        </p:txBody>
      </p:sp>
      <p:sp>
        <p:nvSpPr>
          <p:cNvPr id="461" name="Google Shape;461;p66"/>
          <p:cNvSpPr txBox="1"/>
          <p:nvPr/>
        </p:nvSpPr>
        <p:spPr>
          <a:xfrm>
            <a:off x="2024100" y="4752925"/>
            <a:ext cx="5095800" cy="232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t>https://www.livescience.com/41995-how-do-solar-panels-work.html</a:t>
            </a:r>
            <a:endParaRPr sz="800"/>
          </a:p>
        </p:txBody>
      </p:sp>
      <p:sp>
        <p:nvSpPr>
          <p:cNvPr id="462" name="Google Shape;462;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3" name="Google Shape;463;p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Arial"/>
              <a:buChar char="●"/>
            </a:pPr>
            <a:r>
              <a:rPr lang="en">
                <a:solidFill>
                  <a:srgbClr val="000000"/>
                </a:solidFill>
              </a:rPr>
              <a:t>The two layers of </a:t>
            </a:r>
            <a:r>
              <a:rPr lang="en">
                <a:solidFill>
                  <a:srgbClr val="000000"/>
                </a:solidFill>
              </a:rPr>
              <a:t>semiconductors, often silicon,</a:t>
            </a:r>
            <a:r>
              <a:rPr lang="en">
                <a:solidFill>
                  <a:srgbClr val="000000"/>
                </a:solidFill>
              </a:rPr>
              <a:t> are “doped” with materials that give them opposing charges. This creates an electric field at the junction between the layers.</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When photons hit atoms in the upper layer, they knock electrons free. These electrons flow through the electric field and are captured to generate useful electric current.</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Researchers have been developing </a:t>
            </a:r>
            <a:r>
              <a:rPr lang="en">
                <a:solidFill>
                  <a:srgbClr val="000000"/>
                </a:solidFill>
              </a:rPr>
              <a:t>progressively</a:t>
            </a:r>
            <a:r>
              <a:rPr lang="en">
                <a:solidFill>
                  <a:srgbClr val="000000"/>
                </a:solidFill>
              </a:rPr>
              <a:t> thinner cells, as thin as 1.3 microns.</a:t>
            </a:r>
            <a:endParaRPr>
              <a:solidFill>
                <a:srgbClr val="000000"/>
              </a:solidFill>
            </a:endParaRPr>
          </a:p>
          <a:p>
            <a:pPr indent="0" lvl="0" marL="914400" rtl="0" algn="l">
              <a:spcBef>
                <a:spcPts val="1600"/>
              </a:spcBef>
              <a:spcAft>
                <a:spcPts val="1600"/>
              </a:spcAft>
              <a:buNone/>
            </a:pPr>
            <a:r>
              <a:t/>
            </a:r>
            <a:endParaRPr>
              <a:solidFill>
                <a:srgbClr val="000000"/>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966"/>
        </a:solidFill>
      </p:bgPr>
    </p:bg>
    <p:spTree>
      <p:nvGrpSpPr>
        <p:cNvPr id="467" name="Shape 467"/>
        <p:cNvGrpSpPr/>
        <p:nvPr/>
      </p:nvGrpSpPr>
      <p:grpSpPr>
        <a:xfrm>
          <a:off x="0" y="0"/>
          <a:ext cx="0" cy="0"/>
          <a:chOff x="0" y="0"/>
          <a:chExt cx="0" cy="0"/>
        </a:xfrm>
      </p:grpSpPr>
      <p:sp>
        <p:nvSpPr>
          <p:cNvPr id="468" name="Google Shape;468;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Photovoltaics - How they work</a:t>
            </a:r>
            <a:endParaRPr/>
          </a:p>
        </p:txBody>
      </p:sp>
      <p:sp>
        <p:nvSpPr>
          <p:cNvPr id="469" name="Google Shape;469;p67"/>
          <p:cNvSpPr txBox="1"/>
          <p:nvPr/>
        </p:nvSpPr>
        <p:spPr>
          <a:xfrm>
            <a:off x="779850" y="1497175"/>
            <a:ext cx="6310200" cy="13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Infographic on Photovoltaic energy conversion</a:t>
            </a:r>
            <a:br>
              <a:rPr lang="en"/>
            </a:br>
            <a:br>
              <a:rPr lang="en"/>
            </a:br>
            <a:r>
              <a:rPr lang="en" u="sng">
                <a:solidFill>
                  <a:schemeClr val="hlink"/>
                </a:solidFill>
                <a:hlinkClick r:id="rId3"/>
              </a:rPr>
              <a:t>http://2oqz471sa19h3vbwa53m33yj.wpengine.netdna-cdn.com/wp-content/uploads/2017/01/solar-panels-animation.gif</a:t>
            </a:r>
            <a:r>
              <a:rPr lang="en"/>
              <a:t> </a:t>
            </a:r>
            <a:endParaRPr/>
          </a:p>
        </p:txBody>
      </p:sp>
      <p:sp>
        <p:nvSpPr>
          <p:cNvPr id="470" name="Google Shape;470;p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966"/>
        </a:solidFill>
      </p:bgPr>
    </p:bg>
    <p:spTree>
      <p:nvGrpSpPr>
        <p:cNvPr id="474" name="Shape 474"/>
        <p:cNvGrpSpPr/>
        <p:nvPr/>
      </p:nvGrpSpPr>
      <p:grpSpPr>
        <a:xfrm>
          <a:off x="0" y="0"/>
          <a:ext cx="0" cy="0"/>
          <a:chOff x="0" y="0"/>
          <a:chExt cx="0" cy="0"/>
        </a:xfrm>
      </p:grpSpPr>
      <p:sp>
        <p:nvSpPr>
          <p:cNvPr id="475" name="Google Shape;475;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Photovoltaic - Conversion Efficiency</a:t>
            </a:r>
            <a:endParaRPr/>
          </a:p>
        </p:txBody>
      </p:sp>
      <p:sp>
        <p:nvSpPr>
          <p:cNvPr id="476" name="Google Shape;476;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000000"/>
                </a:solidFill>
              </a:rPr>
              <a:t>Factors affecting efficiency</a:t>
            </a:r>
            <a:endParaRPr b="1">
              <a:solidFill>
                <a:srgbClr val="000000"/>
              </a:solidFill>
            </a:endParaRPr>
          </a:p>
          <a:p>
            <a:pPr indent="-342900" lvl="0" marL="457200" rtl="0" algn="l">
              <a:spcBef>
                <a:spcPts val="1600"/>
              </a:spcBef>
              <a:spcAft>
                <a:spcPts val="0"/>
              </a:spcAft>
              <a:buClr>
                <a:srgbClr val="000000"/>
              </a:buClr>
              <a:buSzPts val="1800"/>
              <a:buChar char="●"/>
            </a:pPr>
            <a:r>
              <a:rPr b="1" lang="en">
                <a:solidFill>
                  <a:srgbClr val="000000"/>
                </a:solidFill>
              </a:rPr>
              <a:t>Wavelength of light</a:t>
            </a:r>
            <a:endParaRPr b="1">
              <a:solidFill>
                <a:srgbClr val="000000"/>
              </a:solidFill>
            </a:endParaRPr>
          </a:p>
          <a:p>
            <a:pPr indent="-317500" lvl="1" marL="914400" rtl="0" algn="l">
              <a:spcBef>
                <a:spcPts val="0"/>
              </a:spcBef>
              <a:spcAft>
                <a:spcPts val="0"/>
              </a:spcAft>
              <a:buClr>
                <a:srgbClr val="000000"/>
              </a:buClr>
              <a:buSzPts val="1400"/>
              <a:buChar char="○"/>
            </a:pPr>
            <a:r>
              <a:rPr b="1" lang="en">
                <a:solidFill>
                  <a:srgbClr val="000000"/>
                </a:solidFill>
              </a:rPr>
              <a:t>Only some have correct energy to be converted by PV cell</a:t>
            </a:r>
            <a:endParaRPr b="1">
              <a:solidFill>
                <a:srgbClr val="000000"/>
              </a:solidFill>
            </a:endParaRPr>
          </a:p>
          <a:p>
            <a:pPr indent="-342900" lvl="0" marL="457200" rtl="0" algn="l">
              <a:spcBef>
                <a:spcPts val="0"/>
              </a:spcBef>
              <a:spcAft>
                <a:spcPts val="0"/>
              </a:spcAft>
              <a:buClr>
                <a:srgbClr val="000000"/>
              </a:buClr>
              <a:buSzPts val="1800"/>
              <a:buChar char="●"/>
            </a:pPr>
            <a:r>
              <a:rPr b="1" lang="en">
                <a:solidFill>
                  <a:srgbClr val="000000"/>
                </a:solidFill>
              </a:rPr>
              <a:t>Recombination</a:t>
            </a:r>
            <a:endParaRPr b="1">
              <a:solidFill>
                <a:srgbClr val="000000"/>
              </a:solidFill>
            </a:endParaRPr>
          </a:p>
          <a:p>
            <a:pPr indent="-317500" lvl="1" marL="914400" rtl="0" algn="l">
              <a:spcBef>
                <a:spcPts val="0"/>
              </a:spcBef>
              <a:spcAft>
                <a:spcPts val="0"/>
              </a:spcAft>
              <a:buClr>
                <a:srgbClr val="000000"/>
              </a:buClr>
              <a:buSzPts val="1400"/>
              <a:buChar char="○"/>
            </a:pPr>
            <a:r>
              <a:rPr b="1" lang="en">
                <a:solidFill>
                  <a:srgbClr val="000000"/>
                </a:solidFill>
              </a:rPr>
              <a:t>Absence of electron and electron cancel and cancel out</a:t>
            </a:r>
            <a:endParaRPr b="1">
              <a:solidFill>
                <a:srgbClr val="000000"/>
              </a:solidFill>
            </a:endParaRPr>
          </a:p>
          <a:p>
            <a:pPr indent="-342900" lvl="0" marL="457200" rtl="0" algn="l">
              <a:spcBef>
                <a:spcPts val="0"/>
              </a:spcBef>
              <a:spcAft>
                <a:spcPts val="0"/>
              </a:spcAft>
              <a:buClr>
                <a:srgbClr val="000000"/>
              </a:buClr>
              <a:buSzPts val="1800"/>
              <a:buChar char="●"/>
            </a:pPr>
            <a:r>
              <a:rPr b="1" lang="en">
                <a:solidFill>
                  <a:srgbClr val="000000"/>
                </a:solidFill>
              </a:rPr>
              <a:t>Temperature</a:t>
            </a:r>
            <a:endParaRPr b="1">
              <a:solidFill>
                <a:srgbClr val="000000"/>
              </a:solidFill>
            </a:endParaRPr>
          </a:p>
          <a:p>
            <a:pPr indent="-317500" lvl="1" marL="914400" rtl="0" algn="l">
              <a:spcBef>
                <a:spcPts val="0"/>
              </a:spcBef>
              <a:spcAft>
                <a:spcPts val="0"/>
              </a:spcAft>
              <a:buClr>
                <a:srgbClr val="000000"/>
              </a:buClr>
              <a:buSzPts val="1400"/>
              <a:buChar char="○"/>
            </a:pPr>
            <a:r>
              <a:rPr b="1" lang="en">
                <a:solidFill>
                  <a:srgbClr val="000000"/>
                </a:solidFill>
              </a:rPr>
              <a:t>Better at low temp</a:t>
            </a:r>
            <a:endParaRPr b="1">
              <a:solidFill>
                <a:srgbClr val="000000"/>
              </a:solidFill>
            </a:endParaRPr>
          </a:p>
          <a:p>
            <a:pPr indent="-317500" lvl="1" marL="914400" rtl="0" algn="l">
              <a:spcBef>
                <a:spcPts val="0"/>
              </a:spcBef>
              <a:spcAft>
                <a:spcPts val="0"/>
              </a:spcAft>
              <a:buClr>
                <a:srgbClr val="000000"/>
              </a:buClr>
              <a:buSzPts val="1400"/>
              <a:buChar char="○"/>
            </a:pPr>
            <a:r>
              <a:rPr b="1" lang="en">
                <a:solidFill>
                  <a:srgbClr val="000000"/>
                </a:solidFill>
              </a:rPr>
              <a:t>High temp changes </a:t>
            </a:r>
            <a:r>
              <a:rPr b="1" lang="en">
                <a:solidFill>
                  <a:srgbClr val="000000"/>
                </a:solidFill>
              </a:rPr>
              <a:t>semiconductor</a:t>
            </a:r>
            <a:r>
              <a:rPr b="1" lang="en">
                <a:solidFill>
                  <a:srgbClr val="000000"/>
                </a:solidFill>
              </a:rPr>
              <a:t> properties and can damage cell</a:t>
            </a:r>
            <a:endParaRPr b="1">
              <a:solidFill>
                <a:srgbClr val="000000"/>
              </a:solidFill>
            </a:endParaRPr>
          </a:p>
          <a:p>
            <a:pPr indent="-342900" lvl="0" marL="457200" rtl="0" algn="l">
              <a:spcBef>
                <a:spcPts val="0"/>
              </a:spcBef>
              <a:spcAft>
                <a:spcPts val="0"/>
              </a:spcAft>
              <a:buClr>
                <a:srgbClr val="000000"/>
              </a:buClr>
              <a:buSzPts val="1800"/>
              <a:buChar char="●"/>
            </a:pPr>
            <a:r>
              <a:rPr b="1" lang="en">
                <a:solidFill>
                  <a:srgbClr val="000000"/>
                </a:solidFill>
              </a:rPr>
              <a:t>Reflection</a:t>
            </a:r>
            <a:endParaRPr b="1">
              <a:solidFill>
                <a:srgbClr val="000000"/>
              </a:solidFill>
            </a:endParaRPr>
          </a:p>
          <a:p>
            <a:pPr indent="-317500" lvl="1" marL="914400" rtl="0" algn="l">
              <a:spcBef>
                <a:spcPts val="0"/>
              </a:spcBef>
              <a:spcAft>
                <a:spcPts val="0"/>
              </a:spcAft>
              <a:buClr>
                <a:srgbClr val="000000"/>
              </a:buClr>
              <a:buSzPts val="1400"/>
              <a:buChar char="○"/>
            </a:pPr>
            <a:r>
              <a:rPr b="1" lang="en">
                <a:solidFill>
                  <a:srgbClr val="000000"/>
                </a:solidFill>
              </a:rPr>
              <a:t>Treat surface to reduce reflected light</a:t>
            </a:r>
            <a:endParaRPr b="1">
              <a:solidFill>
                <a:srgbClr val="000000"/>
              </a:solidFill>
            </a:endParaRPr>
          </a:p>
          <a:p>
            <a:pPr indent="-317500" lvl="1" marL="914400" rtl="0" algn="l">
              <a:spcBef>
                <a:spcPts val="0"/>
              </a:spcBef>
              <a:spcAft>
                <a:spcPts val="0"/>
              </a:spcAft>
              <a:buClr>
                <a:srgbClr val="000000"/>
              </a:buClr>
              <a:buSzPts val="1400"/>
              <a:buChar char="○"/>
            </a:pPr>
            <a:r>
              <a:rPr b="1" lang="en">
                <a:solidFill>
                  <a:srgbClr val="000000"/>
                </a:solidFill>
              </a:rPr>
              <a:t>High efficiency cells appear dark blue or black</a:t>
            </a:r>
            <a:endParaRPr b="1">
              <a:solidFill>
                <a:srgbClr val="000000"/>
              </a:solidFill>
            </a:endParaRPr>
          </a:p>
        </p:txBody>
      </p:sp>
      <p:sp>
        <p:nvSpPr>
          <p:cNvPr id="477" name="Google Shape;477;p68"/>
          <p:cNvSpPr txBox="1"/>
          <p:nvPr/>
        </p:nvSpPr>
        <p:spPr>
          <a:xfrm>
            <a:off x="6427500" y="3850350"/>
            <a:ext cx="2486100" cy="12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https://www.energy.gov/eere/solar/articles/solar-performance-and-efficiency</a:t>
            </a:r>
            <a:endParaRPr/>
          </a:p>
        </p:txBody>
      </p:sp>
      <p:sp>
        <p:nvSpPr>
          <p:cNvPr id="478" name="Google Shape;478;p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966"/>
        </a:solidFill>
      </p:bgPr>
    </p:bg>
    <p:spTree>
      <p:nvGrpSpPr>
        <p:cNvPr id="482" name="Shape 482"/>
        <p:cNvGrpSpPr/>
        <p:nvPr/>
      </p:nvGrpSpPr>
      <p:grpSpPr>
        <a:xfrm>
          <a:off x="0" y="0"/>
          <a:ext cx="0" cy="0"/>
          <a:chOff x="0" y="0"/>
          <a:chExt cx="0" cy="0"/>
        </a:xfrm>
      </p:grpSpPr>
      <p:sp>
        <p:nvSpPr>
          <p:cNvPr id="483" name="Google Shape;483;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Photovoltaic - Conversion Efficiency</a:t>
            </a:r>
            <a:endParaRPr/>
          </a:p>
        </p:txBody>
      </p:sp>
      <p:sp>
        <p:nvSpPr>
          <p:cNvPr id="484" name="Google Shape;484;p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Solar Cell efficiency is defined as the maximum theoretical power output over the power input from the sun.</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maximum theoretical efficiency for single-junction PV is around 33%, as defined by the Shockley-Queisser limit.</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most efficient panel, in a lab setting, has a nearly 29% conversion efficiency, and is made using crystalline gallium arsenide.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a:t>
            </a:r>
            <a:r>
              <a:rPr lang="en">
                <a:solidFill>
                  <a:srgbClr val="000000"/>
                </a:solidFill>
              </a:rPr>
              <a:t>most</a:t>
            </a:r>
            <a:r>
              <a:rPr lang="en">
                <a:solidFill>
                  <a:srgbClr val="000000"/>
                </a:solidFill>
              </a:rPr>
              <a:t> efficient commercial product on the market currently, according to energysage.com, is produced by SunPower, and has a 22.2% conversion efficiency.</a:t>
            </a:r>
            <a:endParaRPr>
              <a:solidFill>
                <a:srgbClr val="000000"/>
              </a:solidFill>
            </a:endParaRPr>
          </a:p>
        </p:txBody>
      </p:sp>
      <p:sp>
        <p:nvSpPr>
          <p:cNvPr id="485" name="Google Shape;485;p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86" name="Google Shape;486;p69"/>
          <p:cNvSpPr txBox="1"/>
          <p:nvPr/>
        </p:nvSpPr>
        <p:spPr>
          <a:xfrm>
            <a:off x="2024100" y="4591525"/>
            <a:ext cx="50958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3"/>
              </a:rPr>
              <a:t>https://news.energysage.com/what-are-the-most-efficient-solar-panels-on-the-market/</a:t>
            </a:r>
            <a:endParaRPr sz="800"/>
          </a:p>
          <a:p>
            <a:pPr indent="0" lvl="0" marL="0" rtl="0" algn="l">
              <a:spcBef>
                <a:spcPts val="0"/>
              </a:spcBef>
              <a:spcAft>
                <a:spcPts val="0"/>
              </a:spcAft>
              <a:buNone/>
            </a:pPr>
            <a:r>
              <a:rPr lang="en" sz="800" u="sng">
                <a:solidFill>
                  <a:schemeClr val="hlink"/>
                </a:solidFill>
                <a:hlinkClick r:id="rId4"/>
              </a:rPr>
              <a:t>https://www.greentechmedia.com/articles/read/a-new-efficiency-world-record-for-a-perovskite-solar-cell-can-oxford-pv-hit#gs.FvTaYJs</a:t>
            </a:r>
            <a:endParaRPr sz="8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966"/>
        </a:solidFill>
      </p:bgPr>
    </p:bg>
    <p:spTree>
      <p:nvGrpSpPr>
        <p:cNvPr id="490" name="Shape 490"/>
        <p:cNvGrpSpPr/>
        <p:nvPr/>
      </p:nvGrpSpPr>
      <p:grpSpPr>
        <a:xfrm>
          <a:off x="0" y="0"/>
          <a:ext cx="0" cy="0"/>
          <a:chOff x="0" y="0"/>
          <a:chExt cx="0" cy="0"/>
        </a:xfrm>
      </p:grpSpPr>
      <p:sp>
        <p:nvSpPr>
          <p:cNvPr id="491" name="Google Shape;491;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Concentrated Solar Power - Molten Salt</a:t>
            </a:r>
            <a:endParaRPr/>
          </a:p>
        </p:txBody>
      </p:sp>
      <p:sp>
        <p:nvSpPr>
          <p:cNvPr id="492" name="Google Shape;492;p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Source - </a:t>
            </a:r>
            <a:r>
              <a:rPr lang="en" u="sng">
                <a:solidFill>
                  <a:srgbClr val="000000"/>
                </a:solidFill>
                <a:hlinkClick r:id="rId3">
                  <a:extLst>
                    <a:ext uri="{A12FA001-AC4F-418D-AE19-62706E023703}">
                      <ahyp:hlinkClr val="tx"/>
                    </a:ext>
                  </a:extLst>
                </a:hlinkClick>
              </a:rPr>
              <a:t>https://www.solarreserve.com/en/technology/molten-salt-energy-storage</a:t>
            </a:r>
            <a:endParaRPr>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Solar energy focused on </a:t>
            </a:r>
            <a:r>
              <a:rPr lang="en">
                <a:solidFill>
                  <a:srgbClr val="000000"/>
                </a:solidFill>
              </a:rPr>
              <a:t>receiver</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Salt flows through piping in </a:t>
            </a:r>
            <a:r>
              <a:rPr lang="en">
                <a:solidFill>
                  <a:srgbClr val="000000"/>
                </a:solidFill>
              </a:rPr>
              <a:t>receiver</a:t>
            </a:r>
            <a:endParaRPr>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Heated to 566</a:t>
            </a:r>
            <a:r>
              <a:rPr baseline="30000" lang="en" sz="1800">
                <a:solidFill>
                  <a:srgbClr val="000000"/>
                </a:solidFill>
              </a:rPr>
              <a:t>0 </a:t>
            </a:r>
            <a:r>
              <a:rPr lang="en" sz="1800">
                <a:solidFill>
                  <a:srgbClr val="000000"/>
                </a:solidFill>
              </a:rPr>
              <a:t>C and stored at this temp.</a:t>
            </a:r>
            <a:endParaRPr sz="1800">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When electricity is needed salt is dispatched to heat exchanger to heat steam for turbine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Salt never needs replacing for the 30+ year lifetime of the plant</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Heat loss only 1F a day</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Salt environmentally friendly and non-toxic</a:t>
            </a:r>
            <a:endParaRPr>
              <a:solidFill>
                <a:srgbClr val="000000"/>
              </a:solidFill>
            </a:endParaRPr>
          </a:p>
        </p:txBody>
      </p:sp>
      <p:sp>
        <p:nvSpPr>
          <p:cNvPr id="493" name="Google Shape;493;p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966"/>
        </a:solidFill>
      </p:bgPr>
    </p:bg>
    <p:spTree>
      <p:nvGrpSpPr>
        <p:cNvPr id="497" name="Shape 497"/>
        <p:cNvGrpSpPr/>
        <p:nvPr/>
      </p:nvGrpSpPr>
      <p:grpSpPr>
        <a:xfrm>
          <a:off x="0" y="0"/>
          <a:ext cx="0" cy="0"/>
          <a:chOff x="0" y="0"/>
          <a:chExt cx="0" cy="0"/>
        </a:xfrm>
      </p:grpSpPr>
      <p:sp>
        <p:nvSpPr>
          <p:cNvPr id="498" name="Google Shape;498;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Concentrated Solar Power - Molten Salt</a:t>
            </a:r>
            <a:endParaRPr/>
          </a:p>
        </p:txBody>
      </p:sp>
      <p:sp>
        <p:nvSpPr>
          <p:cNvPr id="499" name="Google Shape;499;p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Source - </a:t>
            </a:r>
            <a:r>
              <a:rPr lang="en" u="sng">
                <a:solidFill>
                  <a:srgbClr val="000000"/>
                </a:solidFill>
                <a:hlinkClick r:id="rId3">
                  <a:extLst>
                    <a:ext uri="{A12FA001-AC4F-418D-AE19-62706E023703}">
                      <ahyp:hlinkClr val="tx"/>
                    </a:ext>
                  </a:extLst>
                </a:hlinkClick>
              </a:rPr>
              <a:t>https://www.solarreserve.com/en/technology/molten-salt-energy-storage</a:t>
            </a:r>
            <a:endParaRPr>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Molten Salt is used to heat steam to temperatures that can be used in steam turbine power plants</a:t>
            </a:r>
            <a:endParaRPr>
              <a:solidFill>
                <a:srgbClr val="000000"/>
              </a:solidFill>
            </a:endParaRPr>
          </a:p>
          <a:p>
            <a:pPr indent="0" lvl="0" marL="0" rtl="0" algn="l">
              <a:spcBef>
                <a:spcPts val="1600"/>
              </a:spcBef>
              <a:spcAft>
                <a:spcPts val="0"/>
              </a:spcAft>
              <a:buNone/>
            </a:pPr>
            <a:r>
              <a:t/>
            </a:r>
            <a:endParaRPr>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This capability is 24/7, so it can be used to make up for the </a:t>
            </a:r>
            <a:r>
              <a:rPr lang="en">
                <a:solidFill>
                  <a:srgbClr val="000000"/>
                </a:solidFill>
              </a:rPr>
              <a:t>inconsistency</a:t>
            </a:r>
            <a:r>
              <a:rPr lang="en">
                <a:solidFill>
                  <a:srgbClr val="000000"/>
                </a:solidFill>
              </a:rPr>
              <a:t> of solar energy availability.</a:t>
            </a:r>
            <a:endParaRPr>
              <a:solidFill>
                <a:srgbClr val="000000"/>
              </a:solidFill>
            </a:endParaRPr>
          </a:p>
        </p:txBody>
      </p:sp>
      <p:sp>
        <p:nvSpPr>
          <p:cNvPr id="500" name="Google Shape;500;p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94" name="Google Shape;94;p18"/>
          <p:cNvSpPr txBox="1"/>
          <p:nvPr>
            <p:ph idx="1" type="body"/>
          </p:nvPr>
        </p:nvSpPr>
        <p:spPr>
          <a:xfrm>
            <a:off x="311700" y="1152475"/>
            <a:ext cx="8520600" cy="38736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n">
                <a:solidFill>
                  <a:srgbClr val="000000"/>
                </a:solidFill>
              </a:rPr>
              <a:t>In </a:t>
            </a:r>
            <a:r>
              <a:rPr lang="en">
                <a:solidFill>
                  <a:srgbClr val="000000"/>
                </a:solidFill>
              </a:rPr>
              <a:t>today's</a:t>
            </a:r>
            <a:r>
              <a:rPr lang="en">
                <a:solidFill>
                  <a:srgbClr val="000000"/>
                </a:solidFill>
              </a:rPr>
              <a:t> world, most of the energy we use comes from fossil fuel plants while a small portion is being provided through renewables. These fossil fuel plants have very low </a:t>
            </a:r>
            <a:r>
              <a:rPr lang="en">
                <a:solidFill>
                  <a:srgbClr val="000000"/>
                </a:solidFill>
              </a:rPr>
              <a:t>efficiencies</a:t>
            </a:r>
            <a:r>
              <a:rPr lang="en">
                <a:solidFill>
                  <a:srgbClr val="000000"/>
                </a:solidFill>
              </a:rPr>
              <a:t> with materials that are slowly running out. In the long run this is in fact not sustainable for life after the next few decades. </a:t>
            </a:r>
            <a:endParaRPr>
              <a:solidFill>
                <a:srgbClr val="000000"/>
              </a:solidFill>
            </a:endParaRPr>
          </a:p>
          <a:p>
            <a:pPr indent="457200" lvl="0" marL="0" rtl="0" algn="l">
              <a:spcBef>
                <a:spcPts val="1600"/>
              </a:spcBef>
              <a:spcAft>
                <a:spcPts val="0"/>
              </a:spcAft>
              <a:buNone/>
            </a:pPr>
            <a:r>
              <a:rPr lang="en">
                <a:solidFill>
                  <a:srgbClr val="000000"/>
                </a:solidFill>
              </a:rPr>
              <a:t>One of the most important aspects of sustainability is studying the </a:t>
            </a:r>
            <a:r>
              <a:rPr lang="en">
                <a:solidFill>
                  <a:srgbClr val="000000"/>
                </a:solidFill>
              </a:rPr>
              <a:t>efficiencies</a:t>
            </a:r>
            <a:r>
              <a:rPr lang="en">
                <a:solidFill>
                  <a:srgbClr val="000000"/>
                </a:solidFill>
              </a:rPr>
              <a:t> of current day energy conversion systems and exploring how we can improve in the future. Without the study of these efficiencies, energy is essentially being wasted away as heat and </a:t>
            </a:r>
            <a:r>
              <a:rPr lang="en">
                <a:solidFill>
                  <a:srgbClr val="000000"/>
                </a:solidFill>
              </a:rPr>
              <a:t>pollutants</a:t>
            </a:r>
            <a:r>
              <a:rPr lang="en">
                <a:solidFill>
                  <a:srgbClr val="000000"/>
                </a:solidFill>
              </a:rPr>
              <a:t> that are harmful to our environment.</a:t>
            </a:r>
            <a:endParaRPr>
              <a:solidFill>
                <a:srgbClr val="000000"/>
              </a:solidFill>
            </a:endParaRPr>
          </a:p>
          <a:p>
            <a:pPr indent="0" lvl="0" marL="0" rtl="0" algn="l">
              <a:spcBef>
                <a:spcPts val="1600"/>
              </a:spcBef>
              <a:spcAft>
                <a:spcPts val="1600"/>
              </a:spcAft>
              <a:buNone/>
            </a:pPr>
            <a:r>
              <a:rPr lang="en">
                <a:solidFill>
                  <a:srgbClr val="000000"/>
                </a:solidFill>
              </a:rPr>
              <a:t>	With a better understanding of the different energy systems and their conversion efficiencies, we can move forward in a beneficial way.</a:t>
            </a:r>
            <a:endParaRPr>
              <a:solidFill>
                <a:srgbClr val="000000"/>
              </a:solidFill>
            </a:endParaRPr>
          </a:p>
        </p:txBody>
      </p:sp>
      <p:sp>
        <p:nvSpPr>
          <p:cNvPr id="95" name="Google Shape;9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966"/>
        </a:solidFill>
      </p:bgPr>
    </p:bg>
    <p:spTree>
      <p:nvGrpSpPr>
        <p:cNvPr id="504" name="Shape 504"/>
        <p:cNvGrpSpPr/>
        <p:nvPr/>
      </p:nvGrpSpPr>
      <p:grpSpPr>
        <a:xfrm>
          <a:off x="0" y="0"/>
          <a:ext cx="0" cy="0"/>
          <a:chOff x="0" y="0"/>
          <a:chExt cx="0" cy="0"/>
        </a:xfrm>
      </p:grpSpPr>
      <p:sp>
        <p:nvSpPr>
          <p:cNvPr id="505" name="Google Shape;505;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Picture of tower</a:t>
            </a:r>
            <a:endParaRPr/>
          </a:p>
        </p:txBody>
      </p:sp>
      <p:sp>
        <p:nvSpPr>
          <p:cNvPr id="506" name="Google Shape;506;p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07" name="Google Shape;507;p72"/>
          <p:cNvPicPr preferRelativeResize="0"/>
          <p:nvPr/>
        </p:nvPicPr>
        <p:blipFill>
          <a:blip r:embed="rId3">
            <a:alphaModFix/>
          </a:blip>
          <a:stretch>
            <a:fillRect/>
          </a:stretch>
        </p:blipFill>
        <p:spPr>
          <a:xfrm>
            <a:off x="1577600" y="1017725"/>
            <a:ext cx="5727694" cy="38209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966"/>
        </a:solidFill>
      </p:bgPr>
    </p:bg>
    <p:spTree>
      <p:nvGrpSpPr>
        <p:cNvPr id="511" name="Shape 511"/>
        <p:cNvGrpSpPr/>
        <p:nvPr/>
      </p:nvGrpSpPr>
      <p:grpSpPr>
        <a:xfrm>
          <a:off x="0" y="0"/>
          <a:ext cx="0" cy="0"/>
          <a:chOff x="0" y="0"/>
          <a:chExt cx="0" cy="0"/>
        </a:xfrm>
      </p:grpSpPr>
      <p:sp>
        <p:nvSpPr>
          <p:cNvPr id="512" name="Google Shape;512;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Picture of Storage Tank</a:t>
            </a:r>
            <a:endParaRPr/>
          </a:p>
        </p:txBody>
      </p:sp>
      <p:sp>
        <p:nvSpPr>
          <p:cNvPr id="513" name="Google Shape;513;p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14" name="Google Shape;514;p73"/>
          <p:cNvPicPr preferRelativeResize="0"/>
          <p:nvPr/>
        </p:nvPicPr>
        <p:blipFill>
          <a:blip r:embed="rId3">
            <a:alphaModFix/>
          </a:blip>
          <a:stretch>
            <a:fillRect/>
          </a:stretch>
        </p:blipFill>
        <p:spPr>
          <a:xfrm>
            <a:off x="1708150" y="1017725"/>
            <a:ext cx="5727694" cy="38209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966"/>
        </a:solidFill>
      </p:bgPr>
    </p:bg>
    <p:spTree>
      <p:nvGrpSpPr>
        <p:cNvPr id="518" name="Shape 518"/>
        <p:cNvGrpSpPr/>
        <p:nvPr/>
      </p:nvGrpSpPr>
      <p:grpSpPr>
        <a:xfrm>
          <a:off x="0" y="0"/>
          <a:ext cx="0" cy="0"/>
          <a:chOff x="0" y="0"/>
          <a:chExt cx="0" cy="0"/>
        </a:xfrm>
      </p:grpSpPr>
      <p:sp>
        <p:nvSpPr>
          <p:cNvPr id="519" name="Google Shape;519;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Picture of Array</a:t>
            </a:r>
            <a:endParaRPr/>
          </a:p>
        </p:txBody>
      </p:sp>
      <p:sp>
        <p:nvSpPr>
          <p:cNvPr id="520" name="Google Shape;520;p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21" name="Google Shape;521;p74"/>
          <p:cNvPicPr preferRelativeResize="0"/>
          <p:nvPr/>
        </p:nvPicPr>
        <p:blipFill>
          <a:blip r:embed="rId3">
            <a:alphaModFix/>
          </a:blip>
          <a:stretch>
            <a:fillRect/>
          </a:stretch>
        </p:blipFill>
        <p:spPr>
          <a:xfrm>
            <a:off x="1708150" y="1017725"/>
            <a:ext cx="5727694" cy="38209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966"/>
        </a:solidFill>
      </p:bgPr>
    </p:bg>
    <p:spTree>
      <p:nvGrpSpPr>
        <p:cNvPr id="525" name="Shape 525"/>
        <p:cNvGrpSpPr/>
        <p:nvPr/>
      </p:nvGrpSpPr>
      <p:grpSpPr>
        <a:xfrm>
          <a:off x="0" y="0"/>
          <a:ext cx="0" cy="0"/>
          <a:chOff x="0" y="0"/>
          <a:chExt cx="0" cy="0"/>
        </a:xfrm>
      </p:grpSpPr>
      <p:sp>
        <p:nvSpPr>
          <p:cNvPr id="526" name="Google Shape;526;p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Advantages</a:t>
            </a:r>
            <a:endParaRPr>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Operates like conventional power plants</a:t>
            </a:r>
            <a:endParaRPr>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Uses same energy conversion tech for turbine</a:t>
            </a:r>
            <a:endParaRPr sz="18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Generates electricity when needed</a:t>
            </a:r>
            <a:endParaRPr sz="18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No fuel costs</a:t>
            </a:r>
            <a:endParaRPr sz="1800">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Greater net </a:t>
            </a:r>
            <a:r>
              <a:rPr lang="en">
                <a:solidFill>
                  <a:srgbClr val="000000"/>
                </a:solidFill>
              </a:rPr>
              <a:t>annual</a:t>
            </a:r>
            <a:r>
              <a:rPr lang="en">
                <a:solidFill>
                  <a:srgbClr val="000000"/>
                </a:solidFill>
              </a:rPr>
              <a:t> output than other solar tech</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Crescent Dunes Solar Energy Facility in Nevada</a:t>
            </a:r>
            <a:endParaRPr>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110 MW output with 500,000 MW-hours a year production</a:t>
            </a:r>
            <a:endParaRPr sz="18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Total land area 1600 acres or 6.47x10^6 m^2</a:t>
            </a:r>
            <a:endParaRPr sz="18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Energy density is 16.99 W/m^2</a:t>
            </a:r>
            <a:endParaRPr sz="1800">
              <a:solidFill>
                <a:srgbClr val="000000"/>
              </a:solidFill>
            </a:endParaRPr>
          </a:p>
          <a:p>
            <a:pPr indent="0" lvl="0" marL="0" rtl="0" algn="l">
              <a:spcBef>
                <a:spcPts val="1600"/>
              </a:spcBef>
              <a:spcAft>
                <a:spcPts val="1600"/>
              </a:spcAft>
              <a:buNone/>
            </a:pPr>
            <a:r>
              <a:rPr lang="en">
                <a:solidFill>
                  <a:srgbClr val="000000"/>
                </a:solidFill>
              </a:rPr>
              <a:t> </a:t>
            </a:r>
            <a:endParaRPr>
              <a:solidFill>
                <a:srgbClr val="000000"/>
              </a:solidFill>
            </a:endParaRPr>
          </a:p>
        </p:txBody>
      </p:sp>
      <p:sp>
        <p:nvSpPr>
          <p:cNvPr id="527" name="Google Shape;527;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Concentrated Solar Power - Molten Salt</a:t>
            </a:r>
            <a:endParaRPr/>
          </a:p>
        </p:txBody>
      </p:sp>
      <p:sp>
        <p:nvSpPr>
          <p:cNvPr id="528" name="Google Shape;528;p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29" name="Google Shape;529;p75"/>
          <p:cNvSpPr txBox="1"/>
          <p:nvPr/>
        </p:nvSpPr>
        <p:spPr>
          <a:xfrm>
            <a:off x="2030825" y="4663225"/>
            <a:ext cx="5089200" cy="321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800" u="sng">
                <a:solidFill>
                  <a:schemeClr val="hlink"/>
                </a:solidFill>
                <a:hlinkClick r:id="rId3"/>
              </a:rPr>
              <a:t>https://www.power-technology.com/projects/crescent-dunes-solar-energy-project-nevada/</a:t>
            </a:r>
            <a:br>
              <a:rPr lang="en"/>
            </a:br>
            <a:r>
              <a:rPr lang="en" sz="800" u="sng">
                <a:solidFill>
                  <a:schemeClr val="accent5"/>
                </a:solidFill>
                <a:hlinkClick r:id="rId4">
                  <a:extLst>
                    <a:ext uri="{A12FA001-AC4F-418D-AE19-62706E023703}">
                      <ahyp:hlinkClr val="tx"/>
                    </a:ext>
                  </a:extLst>
                </a:hlinkClick>
              </a:rPr>
              <a:t>https://www.solarreserve.com/en/technology/molten-salt-energy-storage</a:t>
            </a:r>
            <a:endParaRPr sz="800">
              <a:solidFill>
                <a:schemeClr val="dk2"/>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966"/>
        </a:solidFill>
      </p:bgPr>
    </p:bg>
    <p:spTree>
      <p:nvGrpSpPr>
        <p:cNvPr id="533" name="Shape 533"/>
        <p:cNvGrpSpPr/>
        <p:nvPr/>
      </p:nvGrpSpPr>
      <p:grpSpPr>
        <a:xfrm>
          <a:off x="0" y="0"/>
          <a:ext cx="0" cy="0"/>
          <a:chOff x="0" y="0"/>
          <a:chExt cx="0" cy="0"/>
        </a:xfrm>
      </p:grpSpPr>
      <p:sp>
        <p:nvSpPr>
          <p:cNvPr id="534" name="Google Shape;534;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Concentrated Solar Power - </a:t>
            </a:r>
            <a:r>
              <a:rPr lang="en"/>
              <a:t>Parabolic</a:t>
            </a:r>
            <a:r>
              <a:rPr lang="en"/>
              <a:t> Trough</a:t>
            </a:r>
            <a:endParaRPr/>
          </a:p>
        </p:txBody>
      </p:sp>
      <p:sp>
        <p:nvSpPr>
          <p:cNvPr id="535" name="Google Shape;535;p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rgbClr val="000000"/>
                </a:solidFill>
                <a:hlinkClick r:id="rId3">
                  <a:extLst>
                    <a:ext uri="{A12FA001-AC4F-418D-AE19-62706E023703}">
                      <ahyp:hlinkClr val="tx"/>
                    </a:ext>
                  </a:extLst>
                </a:hlinkClick>
              </a:rPr>
              <a:t>https://www.seia.org/initiatives/concentrating-solar-power</a:t>
            </a:r>
            <a:endParaRPr sz="1000">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Curved mirrors to concentrate energy on </a:t>
            </a:r>
            <a:r>
              <a:rPr lang="en">
                <a:solidFill>
                  <a:srgbClr val="000000"/>
                </a:solidFill>
              </a:rPr>
              <a:t>receiver</a:t>
            </a:r>
            <a:r>
              <a:rPr lang="en">
                <a:solidFill>
                  <a:srgbClr val="000000"/>
                </a:solidFill>
              </a:rPr>
              <a:t> tube</a:t>
            </a:r>
            <a:endParaRPr>
              <a:solidFill>
                <a:srgbClr val="000000"/>
              </a:solidFill>
            </a:endParaRPr>
          </a:p>
          <a:p>
            <a:pPr indent="0" lvl="0" marL="457200" rtl="0" algn="l">
              <a:spcBef>
                <a:spcPts val="1600"/>
              </a:spcBef>
              <a:spcAft>
                <a:spcPts val="0"/>
              </a:spcAft>
              <a:buNone/>
            </a:pPr>
            <a:r>
              <a:t/>
            </a:r>
            <a:endParaRPr>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Heat transfer fluid in tube gets to 750F+ and is used to heat and boil water</a:t>
            </a:r>
            <a:endParaRPr>
              <a:solidFill>
                <a:srgbClr val="000000"/>
              </a:solidFill>
            </a:endParaRPr>
          </a:p>
          <a:p>
            <a:pPr indent="0" lvl="0" marL="0" rtl="0" algn="l">
              <a:spcBef>
                <a:spcPts val="1600"/>
              </a:spcBef>
              <a:spcAft>
                <a:spcPts val="1600"/>
              </a:spcAft>
              <a:buNone/>
            </a:pPr>
            <a:r>
              <a:t/>
            </a:r>
            <a:endParaRPr>
              <a:solidFill>
                <a:srgbClr val="000000"/>
              </a:solidFill>
            </a:endParaRPr>
          </a:p>
        </p:txBody>
      </p:sp>
      <p:sp>
        <p:nvSpPr>
          <p:cNvPr id="536" name="Google Shape;536;p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966"/>
        </a:solidFill>
      </p:bgPr>
    </p:bg>
    <p:spTree>
      <p:nvGrpSpPr>
        <p:cNvPr id="540" name="Shape 540"/>
        <p:cNvGrpSpPr/>
        <p:nvPr/>
      </p:nvGrpSpPr>
      <p:grpSpPr>
        <a:xfrm>
          <a:off x="0" y="0"/>
          <a:ext cx="0" cy="0"/>
          <a:chOff x="0" y="0"/>
          <a:chExt cx="0" cy="0"/>
        </a:xfrm>
      </p:grpSpPr>
      <p:sp>
        <p:nvSpPr>
          <p:cNvPr id="541" name="Google Shape;541;p7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Char char="●"/>
            </a:pPr>
            <a:r>
              <a:rPr lang="en">
                <a:solidFill>
                  <a:srgbClr val="000000"/>
                </a:solidFill>
              </a:rPr>
              <a:t>Same </a:t>
            </a:r>
            <a:r>
              <a:rPr lang="en">
                <a:solidFill>
                  <a:srgbClr val="000000"/>
                </a:solidFill>
              </a:rPr>
              <a:t>principle</a:t>
            </a:r>
            <a:r>
              <a:rPr lang="en">
                <a:solidFill>
                  <a:srgbClr val="000000"/>
                </a:solidFill>
              </a:rPr>
              <a:t> as parabolic</a:t>
            </a:r>
            <a:endParaRPr>
              <a:solidFill>
                <a:srgbClr val="000000"/>
              </a:solidFill>
            </a:endParaRPr>
          </a:p>
          <a:p>
            <a:pPr indent="-342900" lvl="0" marL="457200" rtl="0" algn="l">
              <a:lnSpc>
                <a:spcPct val="150000"/>
              </a:lnSpc>
              <a:spcBef>
                <a:spcPts val="0"/>
              </a:spcBef>
              <a:spcAft>
                <a:spcPts val="0"/>
              </a:spcAft>
              <a:buClr>
                <a:srgbClr val="000000"/>
              </a:buClr>
              <a:buSzPts val="1800"/>
              <a:buChar char="●"/>
            </a:pPr>
            <a:r>
              <a:rPr lang="en">
                <a:solidFill>
                  <a:srgbClr val="000000"/>
                </a:solidFill>
              </a:rPr>
              <a:t>Flat mirrors in rows to concentrate sunlight on water tubes</a:t>
            </a:r>
            <a:endParaRPr>
              <a:solidFill>
                <a:srgbClr val="000000"/>
              </a:solidFill>
            </a:endParaRPr>
          </a:p>
          <a:p>
            <a:pPr indent="-342900" lvl="0" marL="457200" rtl="0" algn="l">
              <a:lnSpc>
                <a:spcPct val="150000"/>
              </a:lnSpc>
              <a:spcBef>
                <a:spcPts val="0"/>
              </a:spcBef>
              <a:spcAft>
                <a:spcPts val="0"/>
              </a:spcAft>
              <a:buClr>
                <a:srgbClr val="000000"/>
              </a:buClr>
              <a:buSzPts val="1800"/>
              <a:buChar char="●"/>
            </a:pPr>
            <a:r>
              <a:rPr lang="en">
                <a:solidFill>
                  <a:srgbClr val="000000"/>
                </a:solidFill>
              </a:rPr>
              <a:t>Water boils and generates steam</a:t>
            </a:r>
            <a:endParaRPr>
              <a:solidFill>
                <a:srgbClr val="000000"/>
              </a:solidFill>
            </a:endParaRPr>
          </a:p>
          <a:p>
            <a:pPr indent="-342900" lvl="0" marL="457200" rtl="0" algn="l">
              <a:lnSpc>
                <a:spcPct val="150000"/>
              </a:lnSpc>
              <a:spcBef>
                <a:spcPts val="0"/>
              </a:spcBef>
              <a:spcAft>
                <a:spcPts val="0"/>
              </a:spcAft>
              <a:buClr>
                <a:srgbClr val="000000"/>
              </a:buClr>
              <a:buSzPts val="1800"/>
              <a:buChar char="●"/>
            </a:pPr>
            <a:r>
              <a:rPr lang="en">
                <a:solidFill>
                  <a:srgbClr val="000000"/>
                </a:solidFill>
              </a:rPr>
              <a:t>Steam used for industrial applications and power generation</a:t>
            </a:r>
            <a:endParaRPr>
              <a:solidFill>
                <a:srgbClr val="000000"/>
              </a:solidFill>
            </a:endParaRPr>
          </a:p>
          <a:p>
            <a:pPr indent="0" lvl="0" marL="0" rtl="0" algn="l">
              <a:lnSpc>
                <a:spcPct val="150000"/>
              </a:lnSpc>
              <a:spcBef>
                <a:spcPts val="1600"/>
              </a:spcBef>
              <a:spcAft>
                <a:spcPts val="1600"/>
              </a:spcAft>
              <a:buNone/>
            </a:pPr>
            <a:r>
              <a:t/>
            </a:r>
            <a:endParaRPr>
              <a:solidFill>
                <a:srgbClr val="000000"/>
              </a:solidFill>
            </a:endParaRPr>
          </a:p>
        </p:txBody>
      </p:sp>
      <p:sp>
        <p:nvSpPr>
          <p:cNvPr id="542" name="Google Shape;542;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Concentrated Solar Power - Compact Linear Fresnel Reflector</a:t>
            </a:r>
            <a:endParaRPr sz="2300"/>
          </a:p>
        </p:txBody>
      </p:sp>
      <p:sp>
        <p:nvSpPr>
          <p:cNvPr id="543" name="Google Shape;543;p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966"/>
        </a:solidFill>
      </p:bgPr>
    </p:bg>
    <p:spTree>
      <p:nvGrpSpPr>
        <p:cNvPr id="547" name="Shape 547"/>
        <p:cNvGrpSpPr/>
        <p:nvPr/>
      </p:nvGrpSpPr>
      <p:grpSpPr>
        <a:xfrm>
          <a:off x="0" y="0"/>
          <a:ext cx="0" cy="0"/>
          <a:chOff x="0" y="0"/>
          <a:chExt cx="0" cy="0"/>
        </a:xfrm>
      </p:grpSpPr>
      <p:sp>
        <p:nvSpPr>
          <p:cNvPr id="548" name="Google Shape;548;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Domestic Solar Water Heaters</a:t>
            </a:r>
            <a:endParaRPr/>
          </a:p>
        </p:txBody>
      </p:sp>
      <p:sp>
        <p:nvSpPr>
          <p:cNvPr id="549" name="Google Shape;549;p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Direct circulation systems</a:t>
            </a:r>
            <a:endParaRPr>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Pumps circulate water through collectors into home</a:t>
            </a:r>
            <a:endParaRPr sz="1800">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Indirect circulation systems</a:t>
            </a:r>
            <a:endParaRPr>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Heat transfer fluid through pipes that then heats water</a:t>
            </a:r>
            <a:endParaRPr sz="1800">
              <a:solidFill>
                <a:srgbClr val="000000"/>
              </a:solidFill>
            </a:endParaRPr>
          </a:p>
          <a:p>
            <a:pPr indent="0" lvl="0" marL="914400" rtl="0" algn="l">
              <a:spcBef>
                <a:spcPts val="1600"/>
              </a:spcBef>
              <a:spcAft>
                <a:spcPts val="0"/>
              </a:spcAft>
              <a:buNone/>
            </a:pPr>
            <a:r>
              <a:t/>
            </a:r>
            <a:endParaRPr sz="1800">
              <a:solidFill>
                <a:srgbClr val="000000"/>
              </a:solidFill>
            </a:endParaRPr>
          </a:p>
          <a:p>
            <a:pPr indent="0" lvl="0" marL="457200" rtl="0" algn="l">
              <a:spcBef>
                <a:spcPts val="1600"/>
              </a:spcBef>
              <a:spcAft>
                <a:spcPts val="0"/>
              </a:spcAft>
              <a:buNone/>
            </a:pPr>
            <a:r>
              <a:rPr lang="en" sz="1000">
                <a:solidFill>
                  <a:srgbClr val="000000"/>
                </a:solidFill>
              </a:rPr>
              <a:t>https://www.energy.gov/energysaver/water-heating/solar-water-heaters</a:t>
            </a:r>
            <a:endParaRPr sz="1000">
              <a:solidFill>
                <a:srgbClr val="000000"/>
              </a:solidFill>
            </a:endParaRPr>
          </a:p>
          <a:p>
            <a:pPr indent="0" lvl="0" marL="0" rtl="0" algn="l">
              <a:spcBef>
                <a:spcPts val="1600"/>
              </a:spcBef>
              <a:spcAft>
                <a:spcPts val="1600"/>
              </a:spcAft>
              <a:buNone/>
            </a:pPr>
            <a:r>
              <a:t/>
            </a:r>
            <a:endParaRPr>
              <a:solidFill>
                <a:srgbClr val="000000"/>
              </a:solidFill>
            </a:endParaRPr>
          </a:p>
        </p:txBody>
      </p:sp>
      <p:sp>
        <p:nvSpPr>
          <p:cNvPr id="550" name="Google Shape;550;p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966"/>
        </a:solidFill>
      </p:bgPr>
    </p:bg>
    <p:spTree>
      <p:nvGrpSpPr>
        <p:cNvPr id="554" name="Shape 554"/>
        <p:cNvGrpSpPr/>
        <p:nvPr/>
      </p:nvGrpSpPr>
      <p:grpSpPr>
        <a:xfrm>
          <a:off x="0" y="0"/>
          <a:ext cx="0" cy="0"/>
          <a:chOff x="0" y="0"/>
          <a:chExt cx="0" cy="0"/>
        </a:xfrm>
      </p:grpSpPr>
      <p:sp>
        <p:nvSpPr>
          <p:cNvPr id="555" name="Google Shape;555;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Domestic Solar Water Heaters </a:t>
            </a:r>
            <a:endParaRPr/>
          </a:p>
        </p:txBody>
      </p:sp>
      <p:sp>
        <p:nvSpPr>
          <p:cNvPr id="556" name="Google Shape;556;p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Arial"/>
              <a:buChar char="●"/>
            </a:pPr>
            <a:r>
              <a:rPr lang="en">
                <a:solidFill>
                  <a:srgbClr val="000000"/>
                </a:solidFill>
              </a:rPr>
              <a:t>Flat Plate collector</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Integral collector-storage systems</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Evacuated-tube solar collectors</a:t>
            </a:r>
            <a:endParaRPr>
              <a:solidFill>
                <a:srgbClr val="000000"/>
              </a:solidFill>
            </a:endParaRPr>
          </a:p>
          <a:p>
            <a:pPr indent="0" lvl="0" marL="0" rtl="0" algn="l">
              <a:spcBef>
                <a:spcPts val="1600"/>
              </a:spcBef>
              <a:spcAft>
                <a:spcPts val="1600"/>
              </a:spcAft>
              <a:buNone/>
            </a:pPr>
            <a:r>
              <a:t/>
            </a:r>
            <a:endParaRPr>
              <a:solidFill>
                <a:srgbClr val="000000"/>
              </a:solidFill>
            </a:endParaRPr>
          </a:p>
        </p:txBody>
      </p:sp>
      <p:sp>
        <p:nvSpPr>
          <p:cNvPr id="557" name="Google Shape;557;p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58" name="Google Shape;558;p79"/>
          <p:cNvSpPr txBox="1"/>
          <p:nvPr/>
        </p:nvSpPr>
        <p:spPr>
          <a:xfrm>
            <a:off x="1241775" y="4783675"/>
            <a:ext cx="5602200" cy="27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800">
                <a:solidFill>
                  <a:schemeClr val="dk2"/>
                </a:solidFill>
              </a:rPr>
              <a:t> https://www.energy.gov/energysaver/water-heating/solar-water-heaters</a:t>
            </a:r>
            <a:endParaRPr sz="800">
              <a:solidFill>
                <a:schemeClr val="dk2"/>
              </a:solidFill>
            </a:endParaRPr>
          </a:p>
          <a:p>
            <a:pPr indent="0" lvl="0" marL="0" rtl="0" algn="l">
              <a:spcBef>
                <a:spcPts val="1600"/>
              </a:spcBef>
              <a:spcAft>
                <a:spcPts val="0"/>
              </a:spcAft>
              <a:buNone/>
            </a:pPr>
            <a:r>
              <a:t/>
            </a:r>
            <a:endParaRPr sz="8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966"/>
        </a:solidFill>
      </p:bgPr>
    </p:bg>
    <p:spTree>
      <p:nvGrpSpPr>
        <p:cNvPr id="562" name="Shape 562"/>
        <p:cNvGrpSpPr/>
        <p:nvPr/>
      </p:nvGrpSpPr>
      <p:grpSpPr>
        <a:xfrm>
          <a:off x="0" y="0"/>
          <a:ext cx="0" cy="0"/>
          <a:chOff x="0" y="0"/>
          <a:chExt cx="0" cy="0"/>
        </a:xfrm>
      </p:grpSpPr>
      <p:sp>
        <p:nvSpPr>
          <p:cNvPr id="563" name="Google Shape;563;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Storage Methods</a:t>
            </a:r>
            <a:r>
              <a:rPr lang="en"/>
              <a:t> </a:t>
            </a:r>
            <a:endParaRPr/>
          </a:p>
        </p:txBody>
      </p:sp>
      <p:sp>
        <p:nvSpPr>
          <p:cNvPr id="564" name="Google Shape;564;p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Char char="●"/>
            </a:pPr>
            <a:r>
              <a:rPr lang="en">
                <a:solidFill>
                  <a:srgbClr val="000000"/>
                </a:solidFill>
              </a:rPr>
              <a:t>Molten Salt Storage discussed above is a form of thermal storage</a:t>
            </a:r>
            <a:endParaRPr>
              <a:solidFill>
                <a:srgbClr val="000000"/>
              </a:solidFill>
            </a:endParaRPr>
          </a:p>
          <a:p>
            <a:pPr indent="-342900" lvl="0" marL="457200" marR="0" rtl="0" algn="l">
              <a:lnSpc>
                <a:spcPct val="115000"/>
              </a:lnSpc>
              <a:spcBef>
                <a:spcPts val="0"/>
              </a:spcBef>
              <a:spcAft>
                <a:spcPts val="0"/>
              </a:spcAft>
              <a:buClr>
                <a:srgbClr val="000000"/>
              </a:buClr>
              <a:buSzPts val="1800"/>
              <a:buChar char="●"/>
            </a:pPr>
            <a:r>
              <a:rPr lang="en">
                <a:solidFill>
                  <a:srgbClr val="000000"/>
                </a:solidFill>
              </a:rPr>
              <a:t>Batteries can be used to store large amounts of energy.</a:t>
            </a:r>
            <a:endParaRPr>
              <a:solidFill>
                <a:srgbClr val="000000"/>
              </a:solidFill>
            </a:endParaRPr>
          </a:p>
          <a:p>
            <a:pPr indent="-317500" lvl="1" marL="914400" marR="0" rtl="0" algn="l">
              <a:lnSpc>
                <a:spcPct val="115000"/>
              </a:lnSpc>
              <a:spcBef>
                <a:spcPts val="0"/>
              </a:spcBef>
              <a:spcAft>
                <a:spcPts val="0"/>
              </a:spcAft>
              <a:buClr>
                <a:srgbClr val="000000"/>
              </a:buClr>
              <a:buSzPts val="1400"/>
              <a:buChar char="○"/>
            </a:pPr>
            <a:r>
              <a:rPr lang="en">
                <a:solidFill>
                  <a:srgbClr val="000000"/>
                </a:solidFill>
              </a:rPr>
              <a:t>Tesla’s Powerpack system can be used at a grid scale to help increase reliability of </a:t>
            </a:r>
            <a:r>
              <a:rPr lang="en">
                <a:solidFill>
                  <a:srgbClr val="000000"/>
                </a:solidFill>
              </a:rPr>
              <a:t>intermittent</a:t>
            </a:r>
            <a:r>
              <a:rPr lang="en">
                <a:solidFill>
                  <a:srgbClr val="000000"/>
                </a:solidFill>
              </a:rPr>
              <a:t> energy solutions like solar and wind.</a:t>
            </a:r>
            <a:endParaRPr>
              <a:solidFill>
                <a:srgbClr val="000000"/>
              </a:solidFill>
            </a:endParaRPr>
          </a:p>
          <a:p>
            <a:pPr indent="0" lvl="0" marL="0" marR="0" rtl="0" algn="l">
              <a:lnSpc>
                <a:spcPct val="115000"/>
              </a:lnSpc>
              <a:spcBef>
                <a:spcPts val="1600"/>
              </a:spcBef>
              <a:spcAft>
                <a:spcPts val="0"/>
              </a:spcAft>
              <a:buNone/>
            </a:pPr>
            <a:r>
              <a:t/>
            </a:r>
            <a:endParaRPr>
              <a:solidFill>
                <a:srgbClr val="000000"/>
              </a:solidFill>
            </a:endParaRPr>
          </a:p>
          <a:p>
            <a:pPr indent="0" lvl="0" marL="0" rtl="0" algn="l">
              <a:spcBef>
                <a:spcPts val="1600"/>
              </a:spcBef>
              <a:spcAft>
                <a:spcPts val="1600"/>
              </a:spcAft>
              <a:buNone/>
            </a:pPr>
            <a:r>
              <a:t/>
            </a:r>
            <a:endParaRPr>
              <a:solidFill>
                <a:srgbClr val="000000"/>
              </a:solidFill>
            </a:endParaRPr>
          </a:p>
        </p:txBody>
      </p:sp>
      <p:sp>
        <p:nvSpPr>
          <p:cNvPr id="565" name="Google Shape;565;p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66" name="Google Shape;566;p80"/>
          <p:cNvSpPr txBox="1"/>
          <p:nvPr/>
        </p:nvSpPr>
        <p:spPr>
          <a:xfrm>
            <a:off x="1241775" y="4568875"/>
            <a:ext cx="5602200" cy="39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chemeClr val="dk2"/>
                </a:solidFill>
              </a:rPr>
              <a:t> </a:t>
            </a:r>
            <a:r>
              <a:rPr lang="en" sz="800" u="sng">
                <a:solidFill>
                  <a:schemeClr val="hlink"/>
                </a:solidFill>
                <a:hlinkClick r:id="rId3"/>
              </a:rPr>
              <a:t>https://www.energy.gov/energysaver/water-heating/solar-water-heaters</a:t>
            </a:r>
            <a:br>
              <a:rPr lang="en" sz="800">
                <a:solidFill>
                  <a:schemeClr val="dk2"/>
                </a:solidFill>
              </a:rPr>
            </a:br>
            <a:r>
              <a:rPr lang="en" sz="800">
                <a:solidFill>
                  <a:schemeClr val="dk2"/>
                </a:solidFill>
              </a:rPr>
              <a:t>https://www.tesla.com/powerpack</a:t>
            </a:r>
            <a:endParaRPr sz="800">
              <a:solidFill>
                <a:schemeClr val="dk2"/>
              </a:solidFill>
            </a:endParaRPr>
          </a:p>
          <a:p>
            <a:pPr indent="0" lvl="0" marL="0" rtl="0" algn="l">
              <a:spcBef>
                <a:spcPts val="1600"/>
              </a:spcBef>
              <a:spcAft>
                <a:spcPts val="0"/>
              </a:spcAft>
              <a:buNone/>
            </a:pPr>
            <a:r>
              <a:t/>
            </a:r>
            <a:endParaRPr sz="800"/>
          </a:p>
        </p:txBody>
      </p:sp>
      <p:pic>
        <p:nvPicPr>
          <p:cNvPr id="567" name="Google Shape;567;p80"/>
          <p:cNvPicPr preferRelativeResize="0"/>
          <p:nvPr/>
        </p:nvPicPr>
        <p:blipFill rotWithShape="1">
          <a:blip r:embed="rId4">
            <a:alphaModFix/>
          </a:blip>
          <a:srcRect b="26751" l="0" r="0" t="27707"/>
          <a:stretch/>
        </p:blipFill>
        <p:spPr>
          <a:xfrm>
            <a:off x="1770900" y="2447775"/>
            <a:ext cx="5602199" cy="170090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966"/>
        </a:solidFill>
      </p:bgPr>
    </p:bg>
    <p:spTree>
      <p:nvGrpSpPr>
        <p:cNvPr id="571" name="Shape 571"/>
        <p:cNvGrpSpPr/>
        <p:nvPr/>
      </p:nvGrpSpPr>
      <p:grpSpPr>
        <a:xfrm>
          <a:off x="0" y="0"/>
          <a:ext cx="0" cy="0"/>
          <a:chOff x="0" y="0"/>
          <a:chExt cx="0" cy="0"/>
        </a:xfrm>
      </p:grpSpPr>
      <p:sp>
        <p:nvSpPr>
          <p:cNvPr id="572" name="Google Shape;572;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Solar Summarized</a:t>
            </a:r>
            <a:endParaRPr/>
          </a:p>
        </p:txBody>
      </p:sp>
      <p:sp>
        <p:nvSpPr>
          <p:cNvPr id="573" name="Google Shape;573;p8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Solar Energy is the most plentiful form of energy available on the planet, but our conversion methods are currently lacking.</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To begin to be truly relient on solar power for electricity, we must increase the efficiency of conversion methods and improve our storage options.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There are great advances being made in all forms of solar energy conversion, so the future is promising.</a:t>
            </a:r>
            <a:endParaRPr>
              <a:solidFill>
                <a:srgbClr val="000000"/>
              </a:solidFill>
            </a:endParaRPr>
          </a:p>
        </p:txBody>
      </p:sp>
      <p:sp>
        <p:nvSpPr>
          <p:cNvPr id="574" name="Google Shape;574;p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idx="1" type="body"/>
          </p:nvPr>
        </p:nvSpPr>
        <p:spPr>
          <a:xfrm>
            <a:off x="207300" y="288875"/>
            <a:ext cx="8520600" cy="444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In this powerpoint presentation our group explores and explains the different energy conversions and efficiencies for the energy produced for six different renewable source of energy.</a:t>
            </a:r>
            <a:endParaRPr>
              <a:solidFill>
                <a:srgbClr val="000000"/>
              </a:solidFill>
            </a:endParaRPr>
          </a:p>
          <a:p>
            <a:pPr indent="0" lvl="0" marL="0" rtl="0" algn="l">
              <a:spcBef>
                <a:spcPts val="1600"/>
              </a:spcBef>
              <a:spcAft>
                <a:spcPts val="0"/>
              </a:spcAft>
              <a:buNone/>
            </a:pPr>
            <a:r>
              <a:rPr lang="en">
                <a:solidFill>
                  <a:srgbClr val="000000"/>
                </a:solidFill>
              </a:rPr>
              <a:t>The renewables analysed are:-</a:t>
            </a:r>
            <a:endParaRPr>
              <a:solidFill>
                <a:srgbClr val="000000"/>
              </a:solidFill>
            </a:endParaRPr>
          </a:p>
          <a:p>
            <a:pPr indent="-342900" lvl="0" marL="457200" rtl="0" algn="l">
              <a:lnSpc>
                <a:spcPct val="150000"/>
              </a:lnSpc>
              <a:spcBef>
                <a:spcPts val="1600"/>
              </a:spcBef>
              <a:spcAft>
                <a:spcPts val="0"/>
              </a:spcAft>
              <a:buClr>
                <a:srgbClr val="000000"/>
              </a:buClr>
              <a:buSzPts val="1800"/>
              <a:buAutoNum type="arabicParenR"/>
            </a:pPr>
            <a:r>
              <a:rPr lang="en">
                <a:solidFill>
                  <a:srgbClr val="000000"/>
                </a:solidFill>
              </a:rPr>
              <a:t>Fossil Fuels</a:t>
            </a:r>
            <a:endParaRPr>
              <a:solidFill>
                <a:srgbClr val="000000"/>
              </a:solidFill>
            </a:endParaRPr>
          </a:p>
          <a:p>
            <a:pPr indent="-342900" lvl="0" marL="457200" rtl="0" algn="l">
              <a:lnSpc>
                <a:spcPct val="150000"/>
              </a:lnSpc>
              <a:spcBef>
                <a:spcPts val="0"/>
              </a:spcBef>
              <a:spcAft>
                <a:spcPts val="0"/>
              </a:spcAft>
              <a:buClr>
                <a:srgbClr val="000000"/>
              </a:buClr>
              <a:buSzPts val="1800"/>
              <a:buAutoNum type="arabicParenR"/>
            </a:pPr>
            <a:r>
              <a:rPr lang="en">
                <a:solidFill>
                  <a:srgbClr val="000000"/>
                </a:solidFill>
              </a:rPr>
              <a:t>Hydro Power plants</a:t>
            </a:r>
            <a:endParaRPr>
              <a:solidFill>
                <a:srgbClr val="000000"/>
              </a:solidFill>
            </a:endParaRPr>
          </a:p>
          <a:p>
            <a:pPr indent="-342900" lvl="0" marL="457200" rtl="0" algn="l">
              <a:lnSpc>
                <a:spcPct val="150000"/>
              </a:lnSpc>
              <a:spcBef>
                <a:spcPts val="0"/>
              </a:spcBef>
              <a:spcAft>
                <a:spcPts val="0"/>
              </a:spcAft>
              <a:buClr>
                <a:srgbClr val="000000"/>
              </a:buClr>
              <a:buSzPts val="1800"/>
              <a:buAutoNum type="arabicParenR"/>
            </a:pPr>
            <a:r>
              <a:rPr lang="en">
                <a:solidFill>
                  <a:srgbClr val="000000"/>
                </a:solidFill>
              </a:rPr>
              <a:t>Nuclear Energy</a:t>
            </a:r>
            <a:endParaRPr>
              <a:solidFill>
                <a:srgbClr val="000000"/>
              </a:solidFill>
            </a:endParaRPr>
          </a:p>
          <a:p>
            <a:pPr indent="-342900" lvl="0" marL="457200" rtl="0" algn="l">
              <a:lnSpc>
                <a:spcPct val="150000"/>
              </a:lnSpc>
              <a:spcBef>
                <a:spcPts val="0"/>
              </a:spcBef>
              <a:spcAft>
                <a:spcPts val="0"/>
              </a:spcAft>
              <a:buClr>
                <a:srgbClr val="000000"/>
              </a:buClr>
              <a:buSzPts val="1800"/>
              <a:buAutoNum type="arabicParenR"/>
            </a:pPr>
            <a:r>
              <a:rPr lang="en">
                <a:solidFill>
                  <a:srgbClr val="000000"/>
                </a:solidFill>
              </a:rPr>
              <a:t>Solar Power</a:t>
            </a:r>
            <a:endParaRPr>
              <a:solidFill>
                <a:srgbClr val="000000"/>
              </a:solidFill>
            </a:endParaRPr>
          </a:p>
          <a:p>
            <a:pPr indent="-342900" lvl="0" marL="457200" rtl="0" algn="l">
              <a:lnSpc>
                <a:spcPct val="150000"/>
              </a:lnSpc>
              <a:spcBef>
                <a:spcPts val="0"/>
              </a:spcBef>
              <a:spcAft>
                <a:spcPts val="0"/>
              </a:spcAft>
              <a:buClr>
                <a:srgbClr val="000000"/>
              </a:buClr>
              <a:buSzPts val="1800"/>
              <a:buAutoNum type="arabicParenR"/>
            </a:pPr>
            <a:r>
              <a:rPr lang="en">
                <a:solidFill>
                  <a:srgbClr val="000000"/>
                </a:solidFill>
              </a:rPr>
              <a:t>Wind Energy</a:t>
            </a:r>
            <a:endParaRPr>
              <a:solidFill>
                <a:srgbClr val="000000"/>
              </a:solidFill>
            </a:endParaRPr>
          </a:p>
        </p:txBody>
      </p:sp>
      <p:sp>
        <p:nvSpPr>
          <p:cNvPr id="101" name="Google Shape;101;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578" name="Shape 578"/>
        <p:cNvGrpSpPr/>
        <p:nvPr/>
      </p:nvGrpSpPr>
      <p:grpSpPr>
        <a:xfrm>
          <a:off x="0" y="0"/>
          <a:ext cx="0" cy="0"/>
          <a:chOff x="0" y="0"/>
          <a:chExt cx="0" cy="0"/>
        </a:xfrm>
      </p:grpSpPr>
      <p:sp>
        <p:nvSpPr>
          <p:cNvPr id="579" name="Google Shape;579;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Using Wind Power for Energy Conversion</a:t>
            </a:r>
            <a:endParaRPr u="sng"/>
          </a:p>
        </p:txBody>
      </p:sp>
      <p:sp>
        <p:nvSpPr>
          <p:cNvPr id="580" name="Google Shape;580;p8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81" name="Google Shape;581;p82"/>
          <p:cNvPicPr preferRelativeResize="0"/>
          <p:nvPr/>
        </p:nvPicPr>
        <p:blipFill>
          <a:blip r:embed="rId3">
            <a:alphaModFix/>
          </a:blip>
          <a:stretch>
            <a:fillRect/>
          </a:stretch>
        </p:blipFill>
        <p:spPr>
          <a:xfrm>
            <a:off x="311695" y="1152475"/>
            <a:ext cx="2463875" cy="3285150"/>
          </a:xfrm>
          <a:prstGeom prst="rect">
            <a:avLst/>
          </a:prstGeom>
          <a:noFill/>
          <a:ln>
            <a:noFill/>
          </a:ln>
        </p:spPr>
      </p:pic>
      <p:sp>
        <p:nvSpPr>
          <p:cNvPr id="582" name="Google Shape;582;p82"/>
          <p:cNvSpPr txBox="1"/>
          <p:nvPr/>
        </p:nvSpPr>
        <p:spPr>
          <a:xfrm>
            <a:off x="257525" y="4381950"/>
            <a:ext cx="27423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https://upload.wikimedia.org/wikipedia/commons/thumb/0/08/Wind_turbine_FSB_Zagreb_20130513_0424.JPG/450px-Wind_turbine_FSB_Zagreb_20130513_0424.JPG</a:t>
            </a:r>
            <a:endParaRPr sz="600"/>
          </a:p>
        </p:txBody>
      </p:sp>
      <p:pic>
        <p:nvPicPr>
          <p:cNvPr id="583" name="Google Shape;583;p82"/>
          <p:cNvPicPr preferRelativeResize="0"/>
          <p:nvPr/>
        </p:nvPicPr>
        <p:blipFill>
          <a:blip r:embed="rId4">
            <a:alphaModFix/>
          </a:blip>
          <a:stretch>
            <a:fillRect/>
          </a:stretch>
        </p:blipFill>
        <p:spPr>
          <a:xfrm>
            <a:off x="2775575" y="1645225"/>
            <a:ext cx="3272800" cy="2109225"/>
          </a:xfrm>
          <a:prstGeom prst="rect">
            <a:avLst/>
          </a:prstGeom>
          <a:noFill/>
          <a:ln>
            <a:noFill/>
          </a:ln>
        </p:spPr>
      </p:pic>
      <p:sp>
        <p:nvSpPr>
          <p:cNvPr id="584" name="Google Shape;584;p82"/>
          <p:cNvSpPr txBox="1"/>
          <p:nvPr/>
        </p:nvSpPr>
        <p:spPr>
          <a:xfrm>
            <a:off x="2797225" y="3689150"/>
            <a:ext cx="32295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http://blogs.worldwatch.org/wp-content/uploads/2016/11/Flickr-middelgrunden-wind-farm-Denmark-672x372.jpg</a:t>
            </a:r>
            <a:endParaRPr sz="600"/>
          </a:p>
        </p:txBody>
      </p:sp>
      <p:pic>
        <p:nvPicPr>
          <p:cNvPr id="585" name="Google Shape;585;p82"/>
          <p:cNvPicPr preferRelativeResize="0"/>
          <p:nvPr/>
        </p:nvPicPr>
        <p:blipFill>
          <a:blip r:embed="rId5">
            <a:alphaModFix/>
          </a:blip>
          <a:stretch>
            <a:fillRect/>
          </a:stretch>
        </p:blipFill>
        <p:spPr>
          <a:xfrm>
            <a:off x="5957900" y="1152475"/>
            <a:ext cx="2742300" cy="3656400"/>
          </a:xfrm>
          <a:prstGeom prst="rect">
            <a:avLst/>
          </a:prstGeom>
          <a:noFill/>
          <a:ln>
            <a:noFill/>
          </a:ln>
        </p:spPr>
      </p:pic>
      <p:sp>
        <p:nvSpPr>
          <p:cNvPr id="586" name="Google Shape;586;p82"/>
          <p:cNvSpPr txBox="1"/>
          <p:nvPr/>
        </p:nvSpPr>
        <p:spPr>
          <a:xfrm>
            <a:off x="5957900" y="4774650"/>
            <a:ext cx="3006900" cy="27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https://upload.wikimedia.org/wikipedia/commons/thumb/7/7b/Central_Washington_wind_turbine.jpg/1200px-Central_Washington_wind_turbine.jpg</a:t>
            </a:r>
            <a:endParaRPr sz="600"/>
          </a:p>
        </p:txBody>
      </p:sp>
      <p:sp>
        <p:nvSpPr>
          <p:cNvPr id="587" name="Google Shape;587;p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591" name="Shape 591"/>
        <p:cNvGrpSpPr/>
        <p:nvPr/>
      </p:nvGrpSpPr>
      <p:grpSpPr>
        <a:xfrm>
          <a:off x="0" y="0"/>
          <a:ext cx="0" cy="0"/>
          <a:chOff x="0" y="0"/>
          <a:chExt cx="0" cy="0"/>
        </a:xfrm>
      </p:grpSpPr>
      <p:sp>
        <p:nvSpPr>
          <p:cNvPr id="592" name="Google Shape;592;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wind power?</a:t>
            </a:r>
            <a:endParaRPr/>
          </a:p>
        </p:txBody>
      </p:sp>
      <p:sp>
        <p:nvSpPr>
          <p:cNvPr id="593" name="Google Shape;593;p8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Extracting energy from naturally </a:t>
            </a:r>
            <a:r>
              <a:rPr lang="en">
                <a:solidFill>
                  <a:schemeClr val="dk1"/>
                </a:solidFill>
              </a:rPr>
              <a:t>occurring</a:t>
            </a:r>
            <a:r>
              <a:rPr lang="en">
                <a:solidFill>
                  <a:schemeClr val="dk1"/>
                </a:solidFill>
              </a:rPr>
              <a:t> air currents </a:t>
            </a:r>
            <a:r>
              <a:rPr lang="en">
                <a:solidFill>
                  <a:schemeClr val="dk1"/>
                </a:solidFill>
              </a:rPr>
              <a:t>and</a:t>
            </a:r>
            <a:r>
              <a:rPr lang="en">
                <a:solidFill>
                  <a:schemeClr val="dk1"/>
                </a:solidFill>
              </a:rPr>
              <a:t> </a:t>
            </a:r>
            <a:r>
              <a:rPr lang="en">
                <a:solidFill>
                  <a:schemeClr val="dk1"/>
                </a:solidFill>
              </a:rPr>
              <a:t>converting</a:t>
            </a:r>
            <a:r>
              <a:rPr lang="en">
                <a:solidFill>
                  <a:schemeClr val="dk1"/>
                </a:solidFill>
              </a:rPr>
              <a:t> it into useful electrical energy that can be used in the power grid.</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Clean and sustainable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Renewable energy source</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Natural </a:t>
            </a:r>
            <a:r>
              <a:rPr lang="en">
                <a:solidFill>
                  <a:schemeClr val="dk1"/>
                </a:solidFill>
              </a:rPr>
              <a:t>temperature</a:t>
            </a:r>
            <a:r>
              <a:rPr lang="en">
                <a:solidFill>
                  <a:schemeClr val="dk1"/>
                </a:solidFill>
              </a:rPr>
              <a:t> </a:t>
            </a:r>
            <a:r>
              <a:rPr lang="en">
                <a:solidFill>
                  <a:schemeClr val="dk1"/>
                </a:solidFill>
              </a:rPr>
              <a:t>differences</a:t>
            </a:r>
            <a:r>
              <a:rPr lang="en">
                <a:solidFill>
                  <a:schemeClr val="dk1"/>
                </a:solidFill>
              </a:rPr>
              <a:t> cause air currents</a:t>
            </a:r>
            <a:endParaRPr>
              <a:solidFill>
                <a:schemeClr val="dk1"/>
              </a:solidFill>
            </a:endParaRPr>
          </a:p>
        </p:txBody>
      </p:sp>
      <p:sp>
        <p:nvSpPr>
          <p:cNvPr id="594" name="Google Shape;594;p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598" name="Shape 598"/>
        <p:cNvGrpSpPr/>
        <p:nvPr/>
      </p:nvGrpSpPr>
      <p:grpSpPr>
        <a:xfrm>
          <a:off x="0" y="0"/>
          <a:ext cx="0" cy="0"/>
          <a:chOff x="0" y="0"/>
          <a:chExt cx="0" cy="0"/>
        </a:xfrm>
      </p:grpSpPr>
      <p:sp>
        <p:nvSpPr>
          <p:cNvPr id="599" name="Google Shape;599;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Wind turbines come in different shapes and sizes</a:t>
            </a:r>
            <a:endParaRPr/>
          </a:p>
        </p:txBody>
      </p:sp>
      <p:sp>
        <p:nvSpPr>
          <p:cNvPr id="600" name="Google Shape;600;p84"/>
          <p:cNvSpPr txBox="1"/>
          <p:nvPr>
            <p:ph idx="1" type="body"/>
          </p:nvPr>
        </p:nvSpPr>
        <p:spPr>
          <a:xfrm>
            <a:off x="311700" y="1152475"/>
            <a:ext cx="3606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Vertical Axis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Horizontal Axis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Land</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Off-Shore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Small scale vs large scale</a:t>
            </a:r>
            <a:endParaRPr>
              <a:solidFill>
                <a:schemeClr val="dk1"/>
              </a:solidFill>
            </a:endParaRPr>
          </a:p>
          <a:p>
            <a:pPr indent="0" lvl="0" marL="0" rtl="0" algn="l">
              <a:spcBef>
                <a:spcPts val="1600"/>
              </a:spcBef>
              <a:spcAft>
                <a:spcPts val="1600"/>
              </a:spcAft>
              <a:buNone/>
            </a:pPr>
            <a:r>
              <a:t/>
            </a:r>
            <a:endParaRPr/>
          </a:p>
        </p:txBody>
      </p:sp>
      <p:pic>
        <p:nvPicPr>
          <p:cNvPr id="601" name="Google Shape;601;p84"/>
          <p:cNvPicPr preferRelativeResize="0"/>
          <p:nvPr/>
        </p:nvPicPr>
        <p:blipFill>
          <a:blip r:embed="rId3">
            <a:alphaModFix/>
          </a:blip>
          <a:stretch>
            <a:fillRect/>
          </a:stretch>
        </p:blipFill>
        <p:spPr>
          <a:xfrm>
            <a:off x="3612375" y="1582325"/>
            <a:ext cx="5219927" cy="2556708"/>
          </a:xfrm>
          <a:prstGeom prst="rect">
            <a:avLst/>
          </a:prstGeom>
          <a:noFill/>
          <a:ln>
            <a:noFill/>
          </a:ln>
        </p:spPr>
      </p:pic>
      <p:sp>
        <p:nvSpPr>
          <p:cNvPr id="602" name="Google Shape;602;p84"/>
          <p:cNvSpPr txBox="1"/>
          <p:nvPr/>
        </p:nvSpPr>
        <p:spPr>
          <a:xfrm>
            <a:off x="3622838" y="4139025"/>
            <a:ext cx="5199000" cy="26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https://www.scientificamerican.com/article/world-rsquo-s-largest-wind-turbine-would-be-taller-than-the-empire-state-building/</a:t>
            </a:r>
            <a:endParaRPr sz="600"/>
          </a:p>
        </p:txBody>
      </p:sp>
      <p:sp>
        <p:nvSpPr>
          <p:cNvPr id="603" name="Google Shape;603;p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607" name="Shape 607"/>
        <p:cNvGrpSpPr/>
        <p:nvPr/>
      </p:nvGrpSpPr>
      <p:grpSpPr>
        <a:xfrm>
          <a:off x="0" y="0"/>
          <a:ext cx="0" cy="0"/>
          <a:chOff x="0" y="0"/>
          <a:chExt cx="0" cy="0"/>
        </a:xfrm>
      </p:grpSpPr>
      <p:sp>
        <p:nvSpPr>
          <p:cNvPr id="608" name="Google Shape;608;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Vertical vs. Horizontal Axis Turbines</a:t>
            </a:r>
            <a:endParaRPr/>
          </a:p>
        </p:txBody>
      </p:sp>
      <p:sp>
        <p:nvSpPr>
          <p:cNvPr id="609" name="Google Shape;609;p8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00"/>
                </a:solidFill>
              </a:rPr>
              <a:t>Vertical Axis:</a:t>
            </a:r>
            <a:endParaRPr sz="1800">
              <a:solidFill>
                <a:srgbClr val="000000"/>
              </a:solidFill>
            </a:endParaRPr>
          </a:p>
          <a:p>
            <a:pPr indent="-317500" lvl="0" marL="457200" rtl="0" algn="l">
              <a:spcBef>
                <a:spcPts val="1600"/>
              </a:spcBef>
              <a:spcAft>
                <a:spcPts val="0"/>
              </a:spcAft>
              <a:buClr>
                <a:srgbClr val="000000"/>
              </a:buClr>
              <a:buSzPts val="1400"/>
              <a:buChar char="●"/>
            </a:pPr>
            <a:r>
              <a:rPr lang="en">
                <a:solidFill>
                  <a:srgbClr val="000000"/>
                </a:solidFill>
              </a:rPr>
              <a:t>Driveshaft is vertical, or </a:t>
            </a:r>
            <a:r>
              <a:rPr lang="en">
                <a:solidFill>
                  <a:srgbClr val="000000"/>
                </a:solidFill>
              </a:rPr>
              <a:t>perpendicular</a:t>
            </a:r>
            <a:r>
              <a:rPr lang="en">
                <a:solidFill>
                  <a:srgbClr val="000000"/>
                </a:solidFill>
              </a:rPr>
              <a:t> to ground</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Low space </a:t>
            </a:r>
            <a:r>
              <a:rPr lang="en">
                <a:solidFill>
                  <a:srgbClr val="000000"/>
                </a:solidFill>
              </a:rPr>
              <a:t>constraint</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Small scale application such as residential use</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Fin design:</a:t>
            </a:r>
            <a:endParaRPr>
              <a:solidFill>
                <a:srgbClr val="000000"/>
              </a:solidFill>
            </a:endParaRPr>
          </a:p>
          <a:p>
            <a:pPr indent="-304800" lvl="1" marL="914400" rtl="0" algn="l">
              <a:spcBef>
                <a:spcPts val="0"/>
              </a:spcBef>
              <a:spcAft>
                <a:spcPts val="0"/>
              </a:spcAft>
              <a:buClr>
                <a:srgbClr val="000000"/>
              </a:buClr>
              <a:buSzPts val="1200"/>
              <a:buChar char="○"/>
            </a:pPr>
            <a:r>
              <a:rPr lang="en">
                <a:solidFill>
                  <a:srgbClr val="000000"/>
                </a:solidFill>
              </a:rPr>
              <a:t>Can operate in wind conditions coming from all 360 degrees, as well as wind drifts from low altitude to high altitude</a:t>
            </a:r>
            <a:endParaRPr>
              <a:solidFill>
                <a:srgbClr val="000000"/>
              </a:solidFill>
            </a:endParaRPr>
          </a:p>
          <a:p>
            <a:pPr indent="-304800" lvl="1" marL="914400" rtl="0" algn="l">
              <a:spcBef>
                <a:spcPts val="0"/>
              </a:spcBef>
              <a:spcAft>
                <a:spcPts val="0"/>
              </a:spcAft>
              <a:buClr>
                <a:srgbClr val="000000"/>
              </a:buClr>
              <a:buSzPts val="1200"/>
              <a:buChar char="○"/>
            </a:pPr>
            <a:r>
              <a:rPr lang="en">
                <a:solidFill>
                  <a:srgbClr val="000000"/>
                </a:solidFill>
              </a:rPr>
              <a:t>This is a large advantage when dealing with turbulent and unpredictable wind</a:t>
            </a:r>
            <a:endParaRPr>
              <a:solidFill>
                <a:srgbClr val="000000"/>
              </a:solidFill>
            </a:endParaRPr>
          </a:p>
          <a:p>
            <a:pPr indent="0" lvl="0" marL="0" rtl="0" algn="l">
              <a:spcBef>
                <a:spcPts val="1600"/>
              </a:spcBef>
              <a:spcAft>
                <a:spcPts val="1600"/>
              </a:spcAft>
              <a:buNone/>
            </a:pPr>
            <a:r>
              <a:t/>
            </a:r>
            <a:endParaRPr>
              <a:solidFill>
                <a:srgbClr val="000000"/>
              </a:solidFill>
            </a:endParaRPr>
          </a:p>
        </p:txBody>
      </p:sp>
      <p:sp>
        <p:nvSpPr>
          <p:cNvPr id="610" name="Google Shape;610;p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11" name="Google Shape;611;p8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00"/>
                </a:solidFill>
              </a:rPr>
              <a:t>Horizontal Axis:</a:t>
            </a:r>
            <a:endParaRPr sz="1800">
              <a:solidFill>
                <a:srgbClr val="000000"/>
              </a:solidFill>
            </a:endParaRPr>
          </a:p>
          <a:p>
            <a:pPr indent="-317500" lvl="0" marL="457200" rtl="0" algn="l">
              <a:spcBef>
                <a:spcPts val="1600"/>
              </a:spcBef>
              <a:spcAft>
                <a:spcPts val="0"/>
              </a:spcAft>
              <a:buClr>
                <a:srgbClr val="000000"/>
              </a:buClr>
              <a:buSzPts val="1400"/>
              <a:buChar char="●"/>
            </a:pPr>
            <a:r>
              <a:rPr lang="en">
                <a:solidFill>
                  <a:srgbClr val="000000"/>
                </a:solidFill>
              </a:rPr>
              <a:t>Driveshaft is horizontal, or parallel with the ground</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Needs large </a:t>
            </a:r>
            <a:r>
              <a:rPr lang="en">
                <a:solidFill>
                  <a:srgbClr val="000000"/>
                </a:solidFill>
              </a:rPr>
              <a:t>amounts</a:t>
            </a:r>
            <a:r>
              <a:rPr lang="en">
                <a:solidFill>
                  <a:srgbClr val="000000"/>
                </a:solidFill>
              </a:rPr>
              <a:t> of space</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Best for big wind applications</a:t>
            </a:r>
            <a:endParaRPr>
              <a:solidFill>
                <a:srgbClr val="000000"/>
              </a:solidFill>
            </a:endParaRPr>
          </a:p>
          <a:p>
            <a:pPr indent="-304800" lvl="1" marL="914400" rtl="0" algn="l">
              <a:spcBef>
                <a:spcPts val="0"/>
              </a:spcBef>
              <a:spcAft>
                <a:spcPts val="0"/>
              </a:spcAft>
              <a:buClr>
                <a:srgbClr val="000000"/>
              </a:buClr>
              <a:buSzPts val="1200"/>
              <a:buChar char="○"/>
            </a:pPr>
            <a:r>
              <a:rPr lang="en">
                <a:solidFill>
                  <a:srgbClr val="000000"/>
                </a:solidFill>
              </a:rPr>
              <a:t>Will produce the most energy with less wind</a:t>
            </a:r>
            <a:endParaRPr>
              <a:solidFill>
                <a:srgbClr val="000000"/>
              </a:solidFill>
            </a:endParaRPr>
          </a:p>
          <a:p>
            <a:pPr indent="-304800" lvl="1" marL="914400" rtl="0" algn="l">
              <a:spcBef>
                <a:spcPts val="0"/>
              </a:spcBef>
              <a:spcAft>
                <a:spcPts val="0"/>
              </a:spcAft>
              <a:buClr>
                <a:srgbClr val="000000"/>
              </a:buClr>
              <a:buSzPts val="1200"/>
              <a:buChar char="○"/>
            </a:pPr>
            <a:r>
              <a:rPr lang="en">
                <a:solidFill>
                  <a:srgbClr val="000000"/>
                </a:solidFill>
              </a:rPr>
              <a:t>More </a:t>
            </a:r>
            <a:r>
              <a:rPr lang="en">
                <a:solidFill>
                  <a:srgbClr val="000000"/>
                </a:solidFill>
              </a:rPr>
              <a:t>efficient</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Need more steady, non </a:t>
            </a:r>
            <a:r>
              <a:rPr lang="en">
                <a:solidFill>
                  <a:srgbClr val="000000"/>
                </a:solidFill>
              </a:rPr>
              <a:t>turbulent</a:t>
            </a:r>
            <a:r>
              <a:rPr lang="en">
                <a:solidFill>
                  <a:srgbClr val="000000"/>
                </a:solidFill>
              </a:rPr>
              <a:t> wind</a:t>
            </a:r>
            <a:endParaRPr>
              <a:solidFill>
                <a:srgbClr val="000000"/>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615" name="Shape 615"/>
        <p:cNvGrpSpPr/>
        <p:nvPr/>
      </p:nvGrpSpPr>
      <p:grpSpPr>
        <a:xfrm>
          <a:off x="0" y="0"/>
          <a:ext cx="0" cy="0"/>
          <a:chOff x="0" y="0"/>
          <a:chExt cx="0" cy="0"/>
        </a:xfrm>
      </p:grpSpPr>
      <p:sp>
        <p:nvSpPr>
          <p:cNvPr id="616" name="Google Shape;616;p86"/>
          <p:cNvSpPr txBox="1"/>
          <p:nvPr>
            <p:ph type="title"/>
          </p:nvPr>
        </p:nvSpPr>
        <p:spPr>
          <a:xfrm>
            <a:off x="311700" y="196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Wind Turbine Efficiency Limit</a:t>
            </a:r>
            <a:endParaRPr/>
          </a:p>
        </p:txBody>
      </p:sp>
      <p:sp>
        <p:nvSpPr>
          <p:cNvPr id="617" name="Google Shape;617;p86"/>
          <p:cNvSpPr txBox="1"/>
          <p:nvPr>
            <p:ph idx="1" type="body"/>
          </p:nvPr>
        </p:nvSpPr>
        <p:spPr>
          <a:xfrm>
            <a:off x="311700" y="72385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Total Wind Energy to Mechanical Energy can only be so high due to the nature of air flow.</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This energy gained through the turbines fins can be measured by taking the velocity of wind flow going into the fins vs the velocity after the fins.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Betz’s Limit = 59.3% </a:t>
            </a:r>
            <a:r>
              <a:rPr lang="en">
                <a:solidFill>
                  <a:srgbClr val="000000"/>
                </a:solidFill>
              </a:rPr>
              <a:t>Efficiency</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Wind turbines theoretically can not exceed 59.3% mechanical efficiency</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Bentz theory is based on conservation of momentum and Bernoulli’s fluid equations</a:t>
            </a:r>
            <a:endParaRPr>
              <a:solidFill>
                <a:srgbClr val="000000"/>
              </a:solidFill>
            </a:endParaRPr>
          </a:p>
          <a:p>
            <a:pPr indent="-317500" lvl="2" marL="1371600" rtl="0" algn="l">
              <a:lnSpc>
                <a:spcPct val="200000"/>
              </a:lnSpc>
              <a:spcBef>
                <a:spcPts val="0"/>
              </a:spcBef>
              <a:spcAft>
                <a:spcPts val="0"/>
              </a:spcAft>
              <a:buClr>
                <a:srgbClr val="000000"/>
              </a:buClr>
              <a:buSzPts val="1400"/>
              <a:buChar char="■"/>
            </a:pPr>
            <a:r>
              <a:rPr lang="en">
                <a:solidFill>
                  <a:srgbClr val="000000"/>
                </a:solidFill>
              </a:rPr>
              <a:t>After derivation, an efficiency equation is found:</a:t>
            </a:r>
            <a:endParaRPr>
              <a:solidFill>
                <a:srgbClr val="000000"/>
              </a:solidFill>
            </a:endParaRPr>
          </a:p>
          <a:p>
            <a:pPr indent="-317500" lvl="2" marL="1371600" rtl="0" algn="l">
              <a:lnSpc>
                <a:spcPct val="115000"/>
              </a:lnSpc>
              <a:spcBef>
                <a:spcPts val="0"/>
              </a:spcBef>
              <a:spcAft>
                <a:spcPts val="0"/>
              </a:spcAft>
              <a:buClr>
                <a:srgbClr val="000000"/>
              </a:buClr>
              <a:buSzPts val="1400"/>
              <a:buChar char="■"/>
            </a:pPr>
            <a:r>
              <a:rPr lang="en">
                <a:solidFill>
                  <a:srgbClr val="000000"/>
                </a:solidFill>
              </a:rPr>
              <a:t>Using Different upstream-downstream ratios and creating a graph it is obvious that the peak efficiency lies at 59%</a:t>
            </a:r>
            <a:endParaRPr>
              <a:solidFill>
                <a:srgbClr val="000000"/>
              </a:solidFill>
            </a:endParaRPr>
          </a:p>
        </p:txBody>
      </p:sp>
      <p:pic>
        <p:nvPicPr>
          <p:cNvPr id="618" name="Google Shape;618;p86"/>
          <p:cNvPicPr preferRelativeResize="0"/>
          <p:nvPr/>
        </p:nvPicPr>
        <p:blipFill>
          <a:blip r:embed="rId3">
            <a:alphaModFix/>
          </a:blip>
          <a:stretch>
            <a:fillRect/>
          </a:stretch>
        </p:blipFill>
        <p:spPr>
          <a:xfrm>
            <a:off x="5416150" y="1680372"/>
            <a:ext cx="2126801" cy="393600"/>
          </a:xfrm>
          <a:prstGeom prst="rect">
            <a:avLst/>
          </a:prstGeom>
          <a:noFill/>
          <a:ln>
            <a:noFill/>
          </a:ln>
        </p:spPr>
      </p:pic>
      <p:sp>
        <p:nvSpPr>
          <p:cNvPr id="619" name="Google Shape;619;p86"/>
          <p:cNvSpPr txBox="1"/>
          <p:nvPr/>
        </p:nvSpPr>
        <p:spPr>
          <a:xfrm>
            <a:off x="5296938" y="1984050"/>
            <a:ext cx="3175500" cy="17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https://www.youtube.com/watch?v=qSWm_nprfqE</a:t>
            </a:r>
            <a:endParaRPr sz="600"/>
          </a:p>
        </p:txBody>
      </p:sp>
      <p:sp>
        <p:nvSpPr>
          <p:cNvPr id="620" name="Google Shape;620;p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21" name="Google Shape;621;p86"/>
          <p:cNvPicPr preferRelativeResize="0"/>
          <p:nvPr/>
        </p:nvPicPr>
        <p:blipFill>
          <a:blip r:embed="rId4">
            <a:alphaModFix/>
          </a:blip>
          <a:stretch>
            <a:fillRect/>
          </a:stretch>
        </p:blipFill>
        <p:spPr>
          <a:xfrm>
            <a:off x="5584250" y="2703775"/>
            <a:ext cx="1479450" cy="475150"/>
          </a:xfrm>
          <a:prstGeom prst="rect">
            <a:avLst/>
          </a:prstGeom>
          <a:noFill/>
          <a:ln>
            <a:noFill/>
          </a:ln>
        </p:spPr>
      </p:pic>
      <p:pic>
        <p:nvPicPr>
          <p:cNvPr id="622" name="Google Shape;622;p86"/>
          <p:cNvPicPr preferRelativeResize="0"/>
          <p:nvPr/>
        </p:nvPicPr>
        <p:blipFill>
          <a:blip r:embed="rId5">
            <a:alphaModFix/>
          </a:blip>
          <a:stretch>
            <a:fillRect/>
          </a:stretch>
        </p:blipFill>
        <p:spPr>
          <a:xfrm>
            <a:off x="4114025" y="3406650"/>
            <a:ext cx="2273875" cy="17368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626" name="Shape 626"/>
        <p:cNvGrpSpPr/>
        <p:nvPr/>
      </p:nvGrpSpPr>
      <p:grpSpPr>
        <a:xfrm>
          <a:off x="0" y="0"/>
          <a:ext cx="0" cy="0"/>
          <a:chOff x="0" y="0"/>
          <a:chExt cx="0" cy="0"/>
        </a:xfrm>
      </p:grpSpPr>
      <p:sp>
        <p:nvSpPr>
          <p:cNvPr id="627" name="Google Shape;627;p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Betz’s Limit Continued</a:t>
            </a:r>
            <a:endParaRPr/>
          </a:p>
        </p:txBody>
      </p:sp>
      <p:sp>
        <p:nvSpPr>
          <p:cNvPr id="628" name="Google Shape;628;p87"/>
          <p:cNvSpPr txBox="1"/>
          <p:nvPr>
            <p:ph idx="1" type="body"/>
          </p:nvPr>
        </p:nvSpPr>
        <p:spPr>
          <a:xfrm>
            <a:off x="311700" y="1152475"/>
            <a:ext cx="8520600" cy="3762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Can the limit be exceeded</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Ultimately</a:t>
            </a:r>
            <a:r>
              <a:rPr lang="en">
                <a:solidFill>
                  <a:srgbClr val="000000"/>
                </a:solidFill>
              </a:rPr>
              <a:t> it is only a theory</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There is possibility to exceed this limit in the future</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Currently there have been </a:t>
            </a:r>
            <a:r>
              <a:rPr lang="en">
                <a:solidFill>
                  <a:srgbClr val="000000"/>
                </a:solidFill>
              </a:rPr>
              <a:t>experiments</a:t>
            </a:r>
            <a:r>
              <a:rPr lang="en">
                <a:solidFill>
                  <a:srgbClr val="000000"/>
                </a:solidFill>
              </a:rPr>
              <a:t> using a type of shroud around fins in order to </a:t>
            </a:r>
            <a:r>
              <a:rPr lang="en">
                <a:solidFill>
                  <a:srgbClr val="000000"/>
                </a:solidFill>
              </a:rPr>
              <a:t>create</a:t>
            </a:r>
            <a:r>
              <a:rPr lang="en">
                <a:solidFill>
                  <a:srgbClr val="000000"/>
                </a:solidFill>
              </a:rPr>
              <a:t> a low pressure pocket on the downstream end forcing more air to be </a:t>
            </a:r>
            <a:r>
              <a:rPr lang="en">
                <a:solidFill>
                  <a:srgbClr val="000000"/>
                </a:solidFill>
              </a:rPr>
              <a:t>transferred</a:t>
            </a:r>
            <a:r>
              <a:rPr lang="en">
                <a:solidFill>
                  <a:srgbClr val="000000"/>
                </a:solidFill>
              </a:rPr>
              <a:t> through</a:t>
            </a:r>
            <a:endParaRPr>
              <a:solidFill>
                <a:srgbClr val="000000"/>
              </a:solidFill>
            </a:endParaRPr>
          </a:p>
          <a:p>
            <a:pPr indent="-317500" lvl="2" marL="1371600" rtl="0" algn="l">
              <a:spcBef>
                <a:spcPts val="0"/>
              </a:spcBef>
              <a:spcAft>
                <a:spcPts val="0"/>
              </a:spcAft>
              <a:buClr>
                <a:srgbClr val="000000"/>
              </a:buClr>
              <a:buSzPts val="1400"/>
              <a:buChar char="■"/>
            </a:pPr>
            <a:r>
              <a:rPr lang="en">
                <a:solidFill>
                  <a:srgbClr val="000000"/>
                </a:solidFill>
              </a:rPr>
              <a:t>However this could prove to be difficult to implement on large scale turbines due to shear size. There is also little data to back up this possible innovation</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Betz limit applicable only for horizontal axis wind turbines. </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No theory has been provided for vertical axis turbines yet, however it is known that generally the </a:t>
            </a:r>
            <a:r>
              <a:rPr lang="en">
                <a:solidFill>
                  <a:srgbClr val="000000"/>
                </a:solidFill>
              </a:rPr>
              <a:t>efficiency</a:t>
            </a:r>
            <a:r>
              <a:rPr lang="en">
                <a:solidFill>
                  <a:srgbClr val="000000"/>
                </a:solidFill>
              </a:rPr>
              <a:t> is lower on these than that of the horizontal axis turbines. </a:t>
            </a:r>
            <a:endParaRPr>
              <a:solidFill>
                <a:srgbClr val="000000"/>
              </a:solidFill>
            </a:endParaRPr>
          </a:p>
          <a:p>
            <a:pPr indent="0" lvl="0" marL="457200" rtl="0" algn="l">
              <a:spcBef>
                <a:spcPts val="1600"/>
              </a:spcBef>
              <a:spcAft>
                <a:spcPts val="1600"/>
              </a:spcAft>
              <a:buNone/>
            </a:pPr>
            <a:r>
              <a:rPr lang="en" sz="1400">
                <a:solidFill>
                  <a:srgbClr val="000000"/>
                </a:solidFill>
              </a:rPr>
              <a:t>We do know that a wind turbine </a:t>
            </a:r>
            <a:r>
              <a:rPr lang="en" sz="1400">
                <a:solidFill>
                  <a:srgbClr val="000000"/>
                </a:solidFill>
              </a:rPr>
              <a:t>couldn't</a:t>
            </a:r>
            <a:r>
              <a:rPr lang="en" sz="1400">
                <a:solidFill>
                  <a:srgbClr val="000000"/>
                </a:solidFill>
              </a:rPr>
              <a:t> possibly transfer 100% of the wind energy into mechanical energy. That would mean the downstream air </a:t>
            </a:r>
            <a:r>
              <a:rPr lang="en" sz="1400">
                <a:solidFill>
                  <a:srgbClr val="000000"/>
                </a:solidFill>
              </a:rPr>
              <a:t>wouldn't</a:t>
            </a:r>
            <a:r>
              <a:rPr lang="en" sz="1400">
                <a:solidFill>
                  <a:srgbClr val="000000"/>
                </a:solidFill>
              </a:rPr>
              <a:t> be moving. If the air downstream </a:t>
            </a:r>
            <a:r>
              <a:rPr lang="en" sz="1400">
                <a:solidFill>
                  <a:srgbClr val="000000"/>
                </a:solidFill>
              </a:rPr>
              <a:t>wasn't</a:t>
            </a:r>
            <a:r>
              <a:rPr lang="en" sz="1400">
                <a:solidFill>
                  <a:srgbClr val="000000"/>
                </a:solidFill>
              </a:rPr>
              <a:t> moving, there would be no air to pass through the turbine, causing the spin to stop.</a:t>
            </a:r>
            <a:endParaRPr sz="1400">
              <a:solidFill>
                <a:srgbClr val="000000"/>
              </a:solidFill>
            </a:endParaRPr>
          </a:p>
        </p:txBody>
      </p:sp>
      <p:sp>
        <p:nvSpPr>
          <p:cNvPr id="629" name="Google Shape;629;p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30" name="Google Shape;630;p87"/>
          <p:cNvPicPr preferRelativeResize="0"/>
          <p:nvPr/>
        </p:nvPicPr>
        <p:blipFill>
          <a:blip r:embed="rId3">
            <a:alphaModFix/>
          </a:blip>
          <a:stretch>
            <a:fillRect/>
          </a:stretch>
        </p:blipFill>
        <p:spPr>
          <a:xfrm>
            <a:off x="5468575" y="48400"/>
            <a:ext cx="800850" cy="20080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634" name="Shape 634"/>
        <p:cNvGrpSpPr/>
        <p:nvPr/>
      </p:nvGrpSpPr>
      <p:grpSpPr>
        <a:xfrm>
          <a:off x="0" y="0"/>
          <a:ext cx="0" cy="0"/>
          <a:chOff x="0" y="0"/>
          <a:chExt cx="0" cy="0"/>
        </a:xfrm>
      </p:grpSpPr>
      <p:sp>
        <p:nvSpPr>
          <p:cNvPr id="635" name="Google Shape;635;p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Wind Turbine Design for High </a:t>
            </a:r>
            <a:r>
              <a:rPr lang="en"/>
              <a:t>Efficiency</a:t>
            </a:r>
            <a:endParaRPr/>
          </a:p>
        </p:txBody>
      </p:sp>
      <p:sp>
        <p:nvSpPr>
          <p:cNvPr id="636" name="Google Shape;636;p88"/>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Blades:</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Each blade or “fin” acts as a wrench providing torque to the center shaft. This means that the longer the blade, the greater the torque and the greater the energy produced. However, there is a point where the blades can be long enough that their tip angular velocity is large enough that it puts more stress on the mechanism and </a:t>
            </a:r>
            <a:r>
              <a:rPr lang="en">
                <a:solidFill>
                  <a:srgbClr val="000000"/>
                </a:solidFill>
              </a:rPr>
              <a:t>also</a:t>
            </a:r>
            <a:r>
              <a:rPr lang="en">
                <a:solidFill>
                  <a:srgbClr val="000000"/>
                </a:solidFill>
              </a:rPr>
              <a:t> reduces </a:t>
            </a:r>
            <a:r>
              <a:rPr lang="en">
                <a:solidFill>
                  <a:srgbClr val="000000"/>
                </a:solidFill>
              </a:rPr>
              <a:t>efficiency.</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The number of blades comes down to cost and reliability.</a:t>
            </a:r>
            <a:endParaRPr>
              <a:solidFill>
                <a:srgbClr val="000000"/>
              </a:solidFill>
            </a:endParaRPr>
          </a:p>
          <a:p>
            <a:pPr indent="-317500" lvl="2" marL="1371600" rtl="0" algn="l">
              <a:spcBef>
                <a:spcPts val="0"/>
              </a:spcBef>
              <a:spcAft>
                <a:spcPts val="0"/>
              </a:spcAft>
              <a:buClr>
                <a:srgbClr val="000000"/>
              </a:buClr>
              <a:buSzPts val="1400"/>
              <a:buChar char="■"/>
            </a:pPr>
            <a:r>
              <a:rPr lang="en">
                <a:solidFill>
                  <a:srgbClr val="000000"/>
                </a:solidFill>
              </a:rPr>
              <a:t>Due to </a:t>
            </a:r>
            <a:r>
              <a:rPr lang="en">
                <a:solidFill>
                  <a:srgbClr val="000000"/>
                </a:solidFill>
              </a:rPr>
              <a:t>varying</a:t>
            </a:r>
            <a:r>
              <a:rPr lang="en">
                <a:solidFill>
                  <a:srgbClr val="000000"/>
                </a:solidFill>
              </a:rPr>
              <a:t> wind speeds at different altitudes, the force applied to the top blades would be greater than those of the bottom. Using an even number of blades would cause an </a:t>
            </a:r>
            <a:r>
              <a:rPr lang="en">
                <a:solidFill>
                  <a:srgbClr val="000000"/>
                </a:solidFill>
              </a:rPr>
              <a:t>imbalance</a:t>
            </a:r>
            <a:r>
              <a:rPr lang="en">
                <a:solidFill>
                  <a:srgbClr val="000000"/>
                </a:solidFill>
              </a:rPr>
              <a:t> of force on the center </a:t>
            </a:r>
            <a:r>
              <a:rPr lang="en">
                <a:solidFill>
                  <a:srgbClr val="000000"/>
                </a:solidFill>
              </a:rPr>
              <a:t>rotary</a:t>
            </a:r>
            <a:r>
              <a:rPr lang="en">
                <a:solidFill>
                  <a:srgbClr val="000000"/>
                </a:solidFill>
              </a:rPr>
              <a:t> shaft and cause much more wear on the gearbox.</a:t>
            </a:r>
            <a:endParaRPr>
              <a:solidFill>
                <a:srgbClr val="000000"/>
              </a:solidFill>
            </a:endParaRPr>
          </a:p>
          <a:p>
            <a:pPr indent="-317500" lvl="2" marL="1371600" rtl="0" algn="l">
              <a:spcBef>
                <a:spcPts val="0"/>
              </a:spcBef>
              <a:spcAft>
                <a:spcPts val="0"/>
              </a:spcAft>
              <a:buClr>
                <a:srgbClr val="000000"/>
              </a:buClr>
              <a:buSzPts val="1400"/>
              <a:buChar char="■"/>
            </a:pPr>
            <a:r>
              <a:rPr lang="en">
                <a:solidFill>
                  <a:srgbClr val="000000"/>
                </a:solidFill>
              </a:rPr>
              <a:t>Adding more blades would in fact result in more energy at lower </a:t>
            </a:r>
            <a:r>
              <a:rPr lang="en">
                <a:solidFill>
                  <a:srgbClr val="000000"/>
                </a:solidFill>
              </a:rPr>
              <a:t>wind speeds</a:t>
            </a:r>
            <a:r>
              <a:rPr lang="en">
                <a:solidFill>
                  <a:srgbClr val="000000"/>
                </a:solidFill>
              </a:rPr>
              <a:t>, but this increase is marginal and not worth the large cost </a:t>
            </a:r>
            <a:r>
              <a:rPr lang="en">
                <a:solidFill>
                  <a:srgbClr val="000000"/>
                </a:solidFill>
              </a:rPr>
              <a:t>associated</a:t>
            </a:r>
            <a:r>
              <a:rPr lang="en">
                <a:solidFill>
                  <a:srgbClr val="000000"/>
                </a:solidFill>
              </a:rPr>
              <a:t> with more blades.</a:t>
            </a:r>
            <a:endParaRPr>
              <a:solidFill>
                <a:srgbClr val="000000"/>
              </a:solidFill>
            </a:endParaRPr>
          </a:p>
          <a:p>
            <a:pPr indent="-317500" lvl="2" marL="1371600" rtl="0" algn="l">
              <a:spcBef>
                <a:spcPts val="0"/>
              </a:spcBef>
              <a:spcAft>
                <a:spcPts val="0"/>
              </a:spcAft>
              <a:buClr>
                <a:srgbClr val="000000"/>
              </a:buClr>
              <a:buSzPts val="1400"/>
              <a:buChar char="■"/>
            </a:pPr>
            <a:r>
              <a:rPr lang="en">
                <a:solidFill>
                  <a:srgbClr val="000000"/>
                </a:solidFill>
              </a:rPr>
              <a:t>An odd number of blades also does a much better job of </a:t>
            </a:r>
            <a:r>
              <a:rPr lang="en">
                <a:solidFill>
                  <a:srgbClr val="000000"/>
                </a:solidFill>
              </a:rPr>
              <a:t>controlling</a:t>
            </a:r>
            <a:r>
              <a:rPr lang="en">
                <a:solidFill>
                  <a:srgbClr val="000000"/>
                </a:solidFill>
              </a:rPr>
              <a:t> inertia due to yaw, thus again increasing reliability and life-time of blades.</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Blades are </a:t>
            </a:r>
            <a:r>
              <a:rPr lang="en">
                <a:solidFill>
                  <a:srgbClr val="000000"/>
                </a:solidFill>
              </a:rPr>
              <a:t>constructed</a:t>
            </a:r>
            <a:r>
              <a:rPr lang="en">
                <a:solidFill>
                  <a:srgbClr val="000000"/>
                </a:solidFill>
              </a:rPr>
              <a:t> with a small twist and a taper along their length to provide optimal resistance to wind while also producing lift to keep the blades spinning at lower speeds.</a:t>
            </a:r>
            <a:endParaRPr>
              <a:solidFill>
                <a:srgbClr val="000000"/>
              </a:solidFill>
            </a:endParaRPr>
          </a:p>
        </p:txBody>
      </p:sp>
      <p:sp>
        <p:nvSpPr>
          <p:cNvPr id="637" name="Google Shape;637;p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641" name="Shape 641"/>
        <p:cNvGrpSpPr/>
        <p:nvPr/>
      </p:nvGrpSpPr>
      <p:grpSpPr>
        <a:xfrm>
          <a:off x="0" y="0"/>
          <a:ext cx="0" cy="0"/>
          <a:chOff x="0" y="0"/>
          <a:chExt cx="0" cy="0"/>
        </a:xfrm>
      </p:grpSpPr>
      <p:sp>
        <p:nvSpPr>
          <p:cNvPr id="642" name="Google Shape;642;p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 Energy Conversions</a:t>
            </a:r>
            <a:endParaRPr/>
          </a:p>
        </p:txBody>
      </p:sp>
      <p:sp>
        <p:nvSpPr>
          <p:cNvPr id="643" name="Google Shape;643;p89"/>
          <p:cNvSpPr txBox="1"/>
          <p:nvPr>
            <p:ph idx="1" type="body"/>
          </p:nvPr>
        </p:nvSpPr>
        <p:spPr>
          <a:xfrm>
            <a:off x="381300" y="101772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In the process of extracting energy from a wind turbine, there are a few energy conversions that take place before the energy enters the grid.</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Kinetic energy from wind → Rotational mechanical energy</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Rotation mechanical energy → Electrical DC energy</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Electrical DC energy → Electrical AC energy</a:t>
            </a:r>
            <a:endParaRPr>
              <a:solidFill>
                <a:srgbClr val="000000"/>
              </a:solidFill>
            </a:endParaRPr>
          </a:p>
        </p:txBody>
      </p:sp>
      <p:sp>
        <p:nvSpPr>
          <p:cNvPr id="644" name="Google Shape;644;p8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648" name="Shape 648"/>
        <p:cNvGrpSpPr/>
        <p:nvPr/>
      </p:nvGrpSpPr>
      <p:grpSpPr>
        <a:xfrm>
          <a:off x="0" y="0"/>
          <a:ext cx="0" cy="0"/>
          <a:chOff x="0" y="0"/>
          <a:chExt cx="0" cy="0"/>
        </a:xfrm>
      </p:grpSpPr>
      <p:sp>
        <p:nvSpPr>
          <p:cNvPr id="649" name="Google Shape;649;p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Wind Turbine Simple Schematic </a:t>
            </a:r>
            <a:endParaRPr/>
          </a:p>
          <a:p>
            <a:pPr indent="0" lvl="0" marL="0" rtl="0" algn="l">
              <a:spcBef>
                <a:spcPts val="0"/>
              </a:spcBef>
              <a:spcAft>
                <a:spcPts val="0"/>
              </a:spcAft>
              <a:buNone/>
            </a:pPr>
            <a:r>
              <a:t/>
            </a:r>
            <a:endParaRPr/>
          </a:p>
        </p:txBody>
      </p:sp>
      <p:sp>
        <p:nvSpPr>
          <p:cNvPr id="650" name="Google Shape;650;p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51" name="Google Shape;651;p90"/>
          <p:cNvPicPr preferRelativeResize="0"/>
          <p:nvPr/>
        </p:nvPicPr>
        <p:blipFill>
          <a:blip r:embed="rId3">
            <a:alphaModFix/>
          </a:blip>
          <a:stretch>
            <a:fillRect/>
          </a:stretch>
        </p:blipFill>
        <p:spPr>
          <a:xfrm>
            <a:off x="1362550" y="1152475"/>
            <a:ext cx="5528651" cy="3652275"/>
          </a:xfrm>
          <a:prstGeom prst="rect">
            <a:avLst/>
          </a:prstGeom>
          <a:noFill/>
          <a:ln>
            <a:noFill/>
          </a:ln>
        </p:spPr>
      </p:pic>
      <p:sp>
        <p:nvSpPr>
          <p:cNvPr id="652" name="Google Shape;652;p90"/>
          <p:cNvSpPr txBox="1"/>
          <p:nvPr/>
        </p:nvSpPr>
        <p:spPr>
          <a:xfrm>
            <a:off x="1248900" y="4804750"/>
            <a:ext cx="7895100" cy="19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chemeClr val="dk1"/>
                </a:solidFill>
              </a:rPr>
              <a:t>https://www.researchgate.net/profile/Marcias_Martinez/publication/265382474/figure/fig1/AS:392207954661392@1470521071896/Wind-turbine-schematic-source-US-DOE.png</a:t>
            </a:r>
            <a:endParaRPr sz="600">
              <a:solidFill>
                <a:schemeClr val="dk1"/>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656" name="Shape 656"/>
        <p:cNvGrpSpPr/>
        <p:nvPr/>
      </p:nvGrpSpPr>
      <p:grpSpPr>
        <a:xfrm>
          <a:off x="0" y="0"/>
          <a:ext cx="0" cy="0"/>
          <a:chOff x="0" y="0"/>
          <a:chExt cx="0" cy="0"/>
        </a:xfrm>
      </p:grpSpPr>
      <p:sp>
        <p:nvSpPr>
          <p:cNvPr id="657" name="Google Shape;657;p91"/>
          <p:cNvSpPr txBox="1"/>
          <p:nvPr>
            <p:ph type="title"/>
          </p:nvPr>
        </p:nvSpPr>
        <p:spPr>
          <a:xfrm>
            <a:off x="311700" y="445025"/>
            <a:ext cx="4513800" cy="120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Energy Transfer </a:t>
            </a:r>
            <a:r>
              <a:rPr lang="en"/>
              <a:t>Schematic</a:t>
            </a:r>
            <a:endParaRPr/>
          </a:p>
          <a:p>
            <a:pPr indent="0" lvl="0" marL="0" rtl="0" algn="l">
              <a:spcBef>
                <a:spcPts val="0"/>
              </a:spcBef>
              <a:spcAft>
                <a:spcPts val="0"/>
              </a:spcAft>
              <a:buNone/>
            </a:pPr>
            <a:r>
              <a:rPr lang="en"/>
              <a:t>Example:</a:t>
            </a:r>
            <a:r>
              <a:rPr lang="en"/>
              <a:t> </a:t>
            </a:r>
            <a:endParaRPr/>
          </a:p>
        </p:txBody>
      </p:sp>
      <p:sp>
        <p:nvSpPr>
          <p:cNvPr id="658" name="Google Shape;658;p91"/>
          <p:cNvSpPr/>
          <p:nvPr/>
        </p:nvSpPr>
        <p:spPr>
          <a:xfrm>
            <a:off x="334113" y="1729775"/>
            <a:ext cx="1322400" cy="6264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Kinetic Wind Energy</a:t>
            </a:r>
            <a:endParaRPr/>
          </a:p>
        </p:txBody>
      </p:sp>
      <p:sp>
        <p:nvSpPr>
          <p:cNvPr id="659" name="Google Shape;659;p91"/>
          <p:cNvSpPr/>
          <p:nvPr/>
        </p:nvSpPr>
        <p:spPr>
          <a:xfrm>
            <a:off x="2185525" y="1729775"/>
            <a:ext cx="1322400" cy="6264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Rotating </a:t>
            </a:r>
            <a:r>
              <a:rPr lang="en"/>
              <a:t>Mechanical</a:t>
            </a:r>
            <a:r>
              <a:rPr lang="en"/>
              <a:t> Fins</a:t>
            </a:r>
            <a:endParaRPr/>
          </a:p>
        </p:txBody>
      </p:sp>
      <p:sp>
        <p:nvSpPr>
          <p:cNvPr id="660" name="Google Shape;660;p91"/>
          <p:cNvSpPr/>
          <p:nvPr/>
        </p:nvSpPr>
        <p:spPr>
          <a:xfrm>
            <a:off x="4036963" y="1729775"/>
            <a:ext cx="1322400" cy="6264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Gearbox (~1:100)</a:t>
            </a:r>
            <a:endParaRPr/>
          </a:p>
        </p:txBody>
      </p:sp>
      <p:sp>
        <p:nvSpPr>
          <p:cNvPr id="661" name="Google Shape;661;p91"/>
          <p:cNvSpPr/>
          <p:nvPr/>
        </p:nvSpPr>
        <p:spPr>
          <a:xfrm>
            <a:off x="5790113" y="1729775"/>
            <a:ext cx="1322400" cy="6264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Electric Generator</a:t>
            </a:r>
            <a:endParaRPr/>
          </a:p>
        </p:txBody>
      </p:sp>
      <p:sp>
        <p:nvSpPr>
          <p:cNvPr id="662" name="Google Shape;662;p91"/>
          <p:cNvSpPr/>
          <p:nvPr/>
        </p:nvSpPr>
        <p:spPr>
          <a:xfrm>
            <a:off x="7459838" y="1729775"/>
            <a:ext cx="1322400" cy="626400"/>
          </a:xfrm>
          <a:prstGeom prst="roundRect">
            <a:avLst>
              <a:gd fmla="val 16667" name="adj"/>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Transformer</a:t>
            </a:r>
            <a:endParaRPr/>
          </a:p>
        </p:txBody>
      </p:sp>
      <p:sp>
        <p:nvSpPr>
          <p:cNvPr id="663" name="Google Shape;663;p91"/>
          <p:cNvSpPr/>
          <p:nvPr/>
        </p:nvSpPr>
        <p:spPr>
          <a:xfrm>
            <a:off x="7459838" y="2842675"/>
            <a:ext cx="1322400" cy="6264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Power Grid</a:t>
            </a:r>
            <a:endParaRPr/>
          </a:p>
        </p:txBody>
      </p:sp>
      <p:cxnSp>
        <p:nvCxnSpPr>
          <p:cNvPr id="664" name="Google Shape;664;p91"/>
          <p:cNvCxnSpPr>
            <a:stCxn id="658" idx="3"/>
            <a:endCxn id="659" idx="1"/>
          </p:cNvCxnSpPr>
          <p:nvPr/>
        </p:nvCxnSpPr>
        <p:spPr>
          <a:xfrm>
            <a:off x="1656513" y="2042975"/>
            <a:ext cx="528900" cy="0"/>
          </a:xfrm>
          <a:prstGeom prst="straightConnector1">
            <a:avLst/>
          </a:prstGeom>
          <a:noFill/>
          <a:ln cap="flat" cmpd="sng" w="28575">
            <a:solidFill>
              <a:srgbClr val="000000"/>
            </a:solidFill>
            <a:prstDash val="solid"/>
            <a:round/>
            <a:headEnd len="med" w="med" type="none"/>
            <a:tailEnd len="med" w="med" type="triangle"/>
          </a:ln>
        </p:spPr>
      </p:cxnSp>
      <p:cxnSp>
        <p:nvCxnSpPr>
          <p:cNvPr id="665" name="Google Shape;665;p91"/>
          <p:cNvCxnSpPr>
            <a:stCxn id="659" idx="3"/>
            <a:endCxn id="660" idx="1"/>
          </p:cNvCxnSpPr>
          <p:nvPr/>
        </p:nvCxnSpPr>
        <p:spPr>
          <a:xfrm>
            <a:off x="3507925" y="2042975"/>
            <a:ext cx="528900" cy="0"/>
          </a:xfrm>
          <a:prstGeom prst="straightConnector1">
            <a:avLst/>
          </a:prstGeom>
          <a:noFill/>
          <a:ln cap="flat" cmpd="sng" w="28575">
            <a:solidFill>
              <a:srgbClr val="000000"/>
            </a:solidFill>
            <a:prstDash val="solid"/>
            <a:round/>
            <a:headEnd len="med" w="med" type="none"/>
            <a:tailEnd len="med" w="med" type="triangle"/>
          </a:ln>
        </p:spPr>
      </p:cxnSp>
      <p:cxnSp>
        <p:nvCxnSpPr>
          <p:cNvPr id="666" name="Google Shape;666;p91"/>
          <p:cNvCxnSpPr>
            <a:stCxn id="660" idx="3"/>
            <a:endCxn id="661" idx="1"/>
          </p:cNvCxnSpPr>
          <p:nvPr/>
        </p:nvCxnSpPr>
        <p:spPr>
          <a:xfrm>
            <a:off x="5359363" y="2042975"/>
            <a:ext cx="430800" cy="0"/>
          </a:xfrm>
          <a:prstGeom prst="straightConnector1">
            <a:avLst/>
          </a:prstGeom>
          <a:noFill/>
          <a:ln cap="flat" cmpd="sng" w="28575">
            <a:solidFill>
              <a:srgbClr val="000000"/>
            </a:solidFill>
            <a:prstDash val="solid"/>
            <a:round/>
            <a:headEnd len="med" w="med" type="none"/>
            <a:tailEnd len="med" w="med" type="triangle"/>
          </a:ln>
        </p:spPr>
      </p:cxnSp>
      <p:cxnSp>
        <p:nvCxnSpPr>
          <p:cNvPr id="667" name="Google Shape;667;p91"/>
          <p:cNvCxnSpPr>
            <a:stCxn id="661" idx="3"/>
            <a:endCxn id="662" idx="1"/>
          </p:cNvCxnSpPr>
          <p:nvPr/>
        </p:nvCxnSpPr>
        <p:spPr>
          <a:xfrm>
            <a:off x="7112513" y="2042975"/>
            <a:ext cx="347400" cy="0"/>
          </a:xfrm>
          <a:prstGeom prst="straightConnector1">
            <a:avLst/>
          </a:prstGeom>
          <a:noFill/>
          <a:ln cap="flat" cmpd="sng" w="28575">
            <a:solidFill>
              <a:srgbClr val="000000"/>
            </a:solidFill>
            <a:prstDash val="solid"/>
            <a:round/>
            <a:headEnd len="med" w="med" type="none"/>
            <a:tailEnd len="med" w="med" type="triangle"/>
          </a:ln>
        </p:spPr>
      </p:cxnSp>
      <p:cxnSp>
        <p:nvCxnSpPr>
          <p:cNvPr id="668" name="Google Shape;668;p91"/>
          <p:cNvCxnSpPr>
            <a:stCxn id="662" idx="2"/>
            <a:endCxn id="663" idx="0"/>
          </p:cNvCxnSpPr>
          <p:nvPr/>
        </p:nvCxnSpPr>
        <p:spPr>
          <a:xfrm>
            <a:off x="8121038" y="2356175"/>
            <a:ext cx="0" cy="486600"/>
          </a:xfrm>
          <a:prstGeom prst="straightConnector1">
            <a:avLst/>
          </a:prstGeom>
          <a:noFill/>
          <a:ln cap="flat" cmpd="sng" w="28575">
            <a:solidFill>
              <a:srgbClr val="000000"/>
            </a:solidFill>
            <a:prstDash val="solid"/>
            <a:round/>
            <a:headEnd len="med" w="med" type="none"/>
            <a:tailEnd len="med" w="med" type="triangle"/>
          </a:ln>
        </p:spPr>
      </p:cxnSp>
      <p:sp>
        <p:nvSpPr>
          <p:cNvPr id="669" name="Google Shape;669;p91"/>
          <p:cNvSpPr txBox="1"/>
          <p:nvPr/>
        </p:nvSpPr>
        <p:spPr>
          <a:xfrm>
            <a:off x="130825" y="5044850"/>
            <a:ext cx="6264000" cy="19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p>
        </p:txBody>
      </p:sp>
      <p:sp>
        <p:nvSpPr>
          <p:cNvPr id="670" name="Google Shape;670;p9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671" name="Google Shape;671;p91"/>
          <p:cNvCxnSpPr/>
          <p:nvPr/>
        </p:nvCxnSpPr>
        <p:spPr>
          <a:xfrm>
            <a:off x="2848275" y="2371275"/>
            <a:ext cx="0" cy="677400"/>
          </a:xfrm>
          <a:prstGeom prst="straightConnector1">
            <a:avLst/>
          </a:prstGeom>
          <a:noFill/>
          <a:ln cap="flat" cmpd="sng" w="9525">
            <a:solidFill>
              <a:schemeClr val="dk2"/>
            </a:solidFill>
            <a:prstDash val="solid"/>
            <a:round/>
            <a:headEnd len="med" w="med" type="none"/>
            <a:tailEnd len="med" w="med" type="triangle"/>
          </a:ln>
        </p:spPr>
      </p:cxnSp>
      <p:sp>
        <p:nvSpPr>
          <p:cNvPr id="672" name="Google Shape;672;p91"/>
          <p:cNvSpPr txBox="1"/>
          <p:nvPr/>
        </p:nvSpPr>
        <p:spPr>
          <a:xfrm>
            <a:off x="2074000" y="3062600"/>
            <a:ext cx="1434000" cy="1203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n ~ 50%</a:t>
            </a:r>
            <a:endParaRPr/>
          </a:p>
          <a:p>
            <a:pPr indent="0" lvl="0" marL="0" rtl="0" algn="l">
              <a:spcBef>
                <a:spcPts val="0"/>
              </a:spcBef>
              <a:spcAft>
                <a:spcPts val="0"/>
              </a:spcAft>
              <a:buNone/>
            </a:pPr>
            <a:r>
              <a:rPr lang="en"/>
              <a:t>Losses: </a:t>
            </a:r>
            <a:endParaRPr/>
          </a:p>
          <a:p>
            <a:pPr indent="0" lvl="0" marL="0" rtl="0" algn="l">
              <a:spcBef>
                <a:spcPts val="0"/>
              </a:spcBef>
              <a:spcAft>
                <a:spcPts val="0"/>
              </a:spcAft>
              <a:buNone/>
            </a:pPr>
            <a:r>
              <a:rPr lang="en"/>
              <a:t>-Betz limit</a:t>
            </a:r>
            <a:endParaRPr/>
          </a:p>
          <a:p>
            <a:pPr indent="0" lvl="0" marL="0" rtl="0" algn="l">
              <a:spcBef>
                <a:spcPts val="0"/>
              </a:spcBef>
              <a:spcAft>
                <a:spcPts val="0"/>
              </a:spcAft>
              <a:buNone/>
            </a:pPr>
            <a:r>
              <a:rPr lang="en"/>
              <a:t>-Failed energy capture</a:t>
            </a:r>
            <a:r>
              <a:rPr lang="en"/>
              <a:t> </a:t>
            </a:r>
            <a:endParaRPr/>
          </a:p>
        </p:txBody>
      </p:sp>
      <p:sp>
        <p:nvSpPr>
          <p:cNvPr id="673" name="Google Shape;673;p91"/>
          <p:cNvSpPr txBox="1"/>
          <p:nvPr/>
        </p:nvSpPr>
        <p:spPr>
          <a:xfrm>
            <a:off x="3981175" y="3062600"/>
            <a:ext cx="1434000" cy="1472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n ~ 95%</a:t>
            </a:r>
            <a:endParaRPr/>
          </a:p>
          <a:p>
            <a:pPr indent="0" lvl="0" marL="0" rtl="0" algn="l">
              <a:spcBef>
                <a:spcPts val="0"/>
              </a:spcBef>
              <a:spcAft>
                <a:spcPts val="0"/>
              </a:spcAft>
              <a:buNone/>
            </a:pPr>
            <a:r>
              <a:rPr lang="en"/>
              <a:t>Losses: </a:t>
            </a:r>
            <a:endParaRPr/>
          </a:p>
          <a:p>
            <a:pPr indent="0" lvl="0" marL="0" rtl="0" algn="l">
              <a:spcBef>
                <a:spcPts val="0"/>
              </a:spcBef>
              <a:spcAft>
                <a:spcPts val="0"/>
              </a:spcAft>
              <a:buNone/>
            </a:pPr>
            <a:r>
              <a:rPr lang="en"/>
              <a:t>-Gear slippage</a:t>
            </a:r>
            <a:endParaRPr/>
          </a:p>
          <a:p>
            <a:pPr indent="0" lvl="0" marL="0" rtl="0" algn="l">
              <a:spcBef>
                <a:spcPts val="0"/>
              </a:spcBef>
              <a:spcAft>
                <a:spcPts val="0"/>
              </a:spcAft>
              <a:buNone/>
            </a:pPr>
            <a:r>
              <a:rPr lang="en"/>
              <a:t>-heat </a:t>
            </a:r>
            <a:r>
              <a:rPr lang="en"/>
              <a:t>dissipation</a:t>
            </a:r>
            <a:r>
              <a:rPr lang="en"/>
              <a:t> from friction </a:t>
            </a:r>
            <a:endParaRPr/>
          </a:p>
        </p:txBody>
      </p:sp>
      <p:cxnSp>
        <p:nvCxnSpPr>
          <p:cNvPr id="674" name="Google Shape;674;p91"/>
          <p:cNvCxnSpPr>
            <a:stCxn id="660" idx="2"/>
            <a:endCxn id="673" idx="0"/>
          </p:cNvCxnSpPr>
          <p:nvPr/>
        </p:nvCxnSpPr>
        <p:spPr>
          <a:xfrm>
            <a:off x="4698163" y="2356175"/>
            <a:ext cx="0" cy="706500"/>
          </a:xfrm>
          <a:prstGeom prst="straightConnector1">
            <a:avLst/>
          </a:prstGeom>
          <a:noFill/>
          <a:ln cap="flat" cmpd="sng" w="9525">
            <a:solidFill>
              <a:schemeClr val="dk2"/>
            </a:solidFill>
            <a:prstDash val="solid"/>
            <a:round/>
            <a:headEnd len="med" w="med" type="none"/>
            <a:tailEnd len="med" w="med" type="triangle"/>
          </a:ln>
        </p:spPr>
      </p:cxnSp>
      <p:cxnSp>
        <p:nvCxnSpPr>
          <p:cNvPr id="675" name="Google Shape;675;p91"/>
          <p:cNvCxnSpPr/>
          <p:nvPr/>
        </p:nvCxnSpPr>
        <p:spPr>
          <a:xfrm>
            <a:off x="6457025" y="2364350"/>
            <a:ext cx="0" cy="622200"/>
          </a:xfrm>
          <a:prstGeom prst="straightConnector1">
            <a:avLst/>
          </a:prstGeom>
          <a:noFill/>
          <a:ln cap="flat" cmpd="sng" w="9525">
            <a:solidFill>
              <a:schemeClr val="dk2"/>
            </a:solidFill>
            <a:prstDash val="solid"/>
            <a:round/>
            <a:headEnd len="med" w="med" type="none"/>
            <a:tailEnd len="med" w="med" type="triangle"/>
          </a:ln>
        </p:spPr>
      </p:cxnSp>
      <p:sp>
        <p:nvSpPr>
          <p:cNvPr id="676" name="Google Shape;676;p91"/>
          <p:cNvSpPr txBox="1"/>
          <p:nvPr/>
        </p:nvSpPr>
        <p:spPr>
          <a:xfrm>
            <a:off x="5740025" y="2994725"/>
            <a:ext cx="1434000" cy="1472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n ~ 80%</a:t>
            </a:r>
            <a:endParaRPr/>
          </a:p>
          <a:p>
            <a:pPr indent="0" lvl="0" marL="0" rtl="0" algn="l">
              <a:spcBef>
                <a:spcPts val="0"/>
              </a:spcBef>
              <a:spcAft>
                <a:spcPts val="0"/>
              </a:spcAft>
              <a:buNone/>
            </a:pPr>
            <a:r>
              <a:rPr lang="en"/>
              <a:t>Losses: </a:t>
            </a:r>
            <a:endParaRPr/>
          </a:p>
          <a:p>
            <a:pPr indent="0" lvl="0" marL="0" rtl="0" algn="l">
              <a:spcBef>
                <a:spcPts val="0"/>
              </a:spcBef>
              <a:spcAft>
                <a:spcPts val="0"/>
              </a:spcAft>
              <a:buNone/>
            </a:pPr>
            <a:r>
              <a:rPr lang="en"/>
              <a:t>-Electrical resistance</a:t>
            </a:r>
            <a:endParaRPr/>
          </a:p>
          <a:p>
            <a:pPr indent="0" lvl="0" marL="0" rtl="0" algn="l">
              <a:spcBef>
                <a:spcPts val="0"/>
              </a:spcBef>
              <a:spcAft>
                <a:spcPts val="0"/>
              </a:spcAft>
              <a:buNone/>
            </a:pPr>
            <a:r>
              <a:rPr lang="en"/>
              <a:t>- Windage</a:t>
            </a:r>
            <a:endParaRPr/>
          </a:p>
          <a:p>
            <a:pPr indent="0" lvl="0" marL="0" rtl="0" algn="l">
              <a:spcBef>
                <a:spcPts val="0"/>
              </a:spcBef>
              <a:spcAft>
                <a:spcPts val="0"/>
              </a:spcAft>
              <a:buNone/>
            </a:pPr>
            <a:r>
              <a:rPr lang="en"/>
              <a:t>-Bearings</a:t>
            </a:r>
            <a:endParaRPr/>
          </a:p>
        </p:txBody>
      </p:sp>
      <p:cxnSp>
        <p:nvCxnSpPr>
          <p:cNvPr id="677" name="Google Shape;677;p91"/>
          <p:cNvCxnSpPr>
            <a:endCxn id="676" idx="0"/>
          </p:cNvCxnSpPr>
          <p:nvPr/>
        </p:nvCxnSpPr>
        <p:spPr>
          <a:xfrm flipH="1">
            <a:off x="6457025" y="2364425"/>
            <a:ext cx="1147500" cy="630300"/>
          </a:xfrm>
          <a:prstGeom prst="straightConnector1">
            <a:avLst/>
          </a:prstGeom>
          <a:noFill/>
          <a:ln cap="flat" cmpd="sng" w="9525">
            <a:solidFill>
              <a:schemeClr val="dk2"/>
            </a:solidFill>
            <a:prstDash val="solid"/>
            <a:round/>
            <a:headEnd len="med" w="med" type="none"/>
            <a:tailEnd len="med" w="med" type="triangle"/>
          </a:ln>
        </p:spPr>
      </p:cxnSp>
      <p:sp>
        <p:nvSpPr>
          <p:cNvPr id="678" name="Google Shape;678;p91"/>
          <p:cNvSpPr txBox="1"/>
          <p:nvPr/>
        </p:nvSpPr>
        <p:spPr>
          <a:xfrm>
            <a:off x="1844525" y="4663225"/>
            <a:ext cx="5268000" cy="3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Total n = (.5)(.95)(.8) = 38% Efficiency →</a:t>
            </a:r>
            <a:r>
              <a:rPr b="1" lang="en" sz="1800"/>
              <a:t> </a:t>
            </a:r>
            <a:r>
              <a:rPr b="1" lang="en" sz="1800"/>
              <a:t>Grid</a:t>
            </a:r>
            <a:endParaRPr b="1" sz="1800"/>
          </a:p>
        </p:txBody>
      </p:sp>
      <p:pic>
        <p:nvPicPr>
          <p:cNvPr id="679" name="Google Shape;679;p91"/>
          <p:cNvPicPr preferRelativeResize="0"/>
          <p:nvPr/>
        </p:nvPicPr>
        <p:blipFill>
          <a:blip r:embed="rId3">
            <a:alphaModFix/>
          </a:blip>
          <a:stretch>
            <a:fillRect/>
          </a:stretch>
        </p:blipFill>
        <p:spPr>
          <a:xfrm>
            <a:off x="4880776" y="0"/>
            <a:ext cx="4084225" cy="1610350"/>
          </a:xfrm>
          <a:prstGeom prst="rect">
            <a:avLst/>
          </a:prstGeom>
          <a:noFill/>
          <a:ln>
            <a:noFill/>
          </a:ln>
        </p:spPr>
      </p:pic>
      <p:sp>
        <p:nvSpPr>
          <p:cNvPr id="680" name="Google Shape;680;p91"/>
          <p:cNvSpPr txBox="1"/>
          <p:nvPr/>
        </p:nvSpPr>
        <p:spPr>
          <a:xfrm>
            <a:off x="4880775" y="1507175"/>
            <a:ext cx="5080800" cy="22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https://www.mpoweruk.com/images/synchronous_generator.gif</a:t>
            </a:r>
            <a:endParaRPr sz="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B26B"/>
        </a:solidFill>
      </p:bgPr>
    </p:bg>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Fossil Fuels </a:t>
            </a:r>
            <a:endParaRPr/>
          </a:p>
        </p:txBody>
      </p:sp>
      <p:sp>
        <p:nvSpPr>
          <p:cNvPr id="107" name="Google Shape;107;p20"/>
          <p:cNvSpPr txBox="1"/>
          <p:nvPr>
            <p:ph idx="1" type="body"/>
          </p:nvPr>
        </p:nvSpPr>
        <p:spPr>
          <a:xfrm>
            <a:off x="311700" y="1119175"/>
            <a:ext cx="4032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The three types of Fossil Fuels used for energy purposes are</a:t>
            </a:r>
            <a:endParaRPr>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Coal - compacted land vegetation over millions of years; very abundant</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Natural Gas - hydrocarbons like methane that formed over time underground</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Oil - deposits of naturally </a:t>
            </a:r>
            <a:r>
              <a:rPr lang="en">
                <a:solidFill>
                  <a:srgbClr val="000000"/>
                </a:solidFill>
              </a:rPr>
              <a:t>occurring</a:t>
            </a:r>
            <a:r>
              <a:rPr lang="en">
                <a:solidFill>
                  <a:srgbClr val="000000"/>
                </a:solidFill>
              </a:rPr>
              <a:t> organic compounds trapped in sediment</a:t>
            </a:r>
            <a:endParaRPr>
              <a:solidFill>
                <a:srgbClr val="000000"/>
              </a:solidFill>
            </a:endParaRPr>
          </a:p>
        </p:txBody>
      </p:sp>
      <p:pic>
        <p:nvPicPr>
          <p:cNvPr id="108" name="Google Shape;108;p20"/>
          <p:cNvPicPr preferRelativeResize="0"/>
          <p:nvPr/>
        </p:nvPicPr>
        <p:blipFill>
          <a:blip r:embed="rId3">
            <a:alphaModFix/>
          </a:blip>
          <a:stretch>
            <a:fillRect/>
          </a:stretch>
        </p:blipFill>
        <p:spPr>
          <a:xfrm>
            <a:off x="4288925" y="1702775"/>
            <a:ext cx="4464625" cy="2508550"/>
          </a:xfrm>
          <a:prstGeom prst="rect">
            <a:avLst/>
          </a:prstGeom>
          <a:noFill/>
          <a:ln>
            <a:noFill/>
          </a:ln>
        </p:spPr>
      </p:pic>
      <p:sp>
        <p:nvSpPr>
          <p:cNvPr id="109" name="Google Shape;10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684" name="Shape 684"/>
        <p:cNvGrpSpPr/>
        <p:nvPr/>
      </p:nvGrpSpPr>
      <p:grpSpPr>
        <a:xfrm>
          <a:off x="0" y="0"/>
          <a:ext cx="0" cy="0"/>
          <a:chOff x="0" y="0"/>
          <a:chExt cx="0" cy="0"/>
        </a:xfrm>
      </p:grpSpPr>
      <p:sp>
        <p:nvSpPr>
          <p:cNvPr id="685" name="Google Shape;685;p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Wind Turbine </a:t>
            </a:r>
            <a:r>
              <a:rPr lang="en"/>
              <a:t>Trends</a:t>
            </a:r>
            <a:endParaRPr/>
          </a:p>
        </p:txBody>
      </p:sp>
      <p:sp>
        <p:nvSpPr>
          <p:cNvPr id="686" name="Google Shape;686;p92"/>
          <p:cNvSpPr txBox="1"/>
          <p:nvPr>
            <p:ph idx="1" type="body"/>
          </p:nvPr>
        </p:nvSpPr>
        <p:spPr>
          <a:xfrm>
            <a:off x="311700" y="1152475"/>
            <a:ext cx="38085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Today, wind total </a:t>
            </a:r>
            <a:r>
              <a:rPr lang="en">
                <a:solidFill>
                  <a:schemeClr val="dk1"/>
                </a:solidFill>
              </a:rPr>
              <a:t>efficiencies</a:t>
            </a:r>
            <a:r>
              <a:rPr lang="en">
                <a:solidFill>
                  <a:schemeClr val="dk1"/>
                </a:solidFill>
              </a:rPr>
              <a:t> average at around 35-40%. The best </a:t>
            </a:r>
            <a:r>
              <a:rPr lang="en">
                <a:solidFill>
                  <a:schemeClr val="dk1"/>
                </a:solidFill>
              </a:rPr>
              <a:t>models</a:t>
            </a:r>
            <a:r>
              <a:rPr lang="en">
                <a:solidFill>
                  <a:schemeClr val="dk1"/>
                </a:solidFill>
              </a:rPr>
              <a:t> being just over 50%.</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Wind turbines are continually getting larger, which means more power output per unit.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More controls being </a:t>
            </a:r>
            <a:r>
              <a:rPr lang="en">
                <a:solidFill>
                  <a:schemeClr val="dk1"/>
                </a:solidFill>
              </a:rPr>
              <a:t>implemented</a:t>
            </a:r>
            <a:r>
              <a:rPr lang="en">
                <a:solidFill>
                  <a:schemeClr val="dk1"/>
                </a:solidFill>
              </a:rPr>
              <a:t> to increase </a:t>
            </a:r>
            <a:r>
              <a:rPr lang="en">
                <a:solidFill>
                  <a:schemeClr val="dk1"/>
                </a:solidFill>
              </a:rPr>
              <a:t>efficiency</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Turbines need to be directly perpendicular to wind flow for optimal efficiency</a:t>
            </a:r>
            <a:endParaRPr>
              <a:solidFill>
                <a:schemeClr val="dk1"/>
              </a:solidFill>
            </a:endParaRPr>
          </a:p>
        </p:txBody>
      </p:sp>
      <p:pic>
        <p:nvPicPr>
          <p:cNvPr id="687" name="Google Shape;687;p92"/>
          <p:cNvPicPr preferRelativeResize="0"/>
          <p:nvPr/>
        </p:nvPicPr>
        <p:blipFill>
          <a:blip r:embed="rId3">
            <a:alphaModFix/>
          </a:blip>
          <a:stretch>
            <a:fillRect/>
          </a:stretch>
        </p:blipFill>
        <p:spPr>
          <a:xfrm>
            <a:off x="3846950" y="605699"/>
            <a:ext cx="5214251" cy="4004499"/>
          </a:xfrm>
          <a:prstGeom prst="rect">
            <a:avLst/>
          </a:prstGeom>
          <a:noFill/>
          <a:ln>
            <a:noFill/>
          </a:ln>
        </p:spPr>
      </p:pic>
      <p:sp>
        <p:nvSpPr>
          <p:cNvPr id="688" name="Google Shape;688;p92"/>
          <p:cNvSpPr txBox="1"/>
          <p:nvPr/>
        </p:nvSpPr>
        <p:spPr>
          <a:xfrm>
            <a:off x="3850975" y="4568875"/>
            <a:ext cx="5206200" cy="22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https://book.energytransition.org/sites/default/files/GET_en_Wind%20turbines%2050%20times%20more%20powerful%20today%20than%2020%20years%20ago.png</a:t>
            </a:r>
            <a:endParaRPr sz="600"/>
          </a:p>
        </p:txBody>
      </p:sp>
      <p:sp>
        <p:nvSpPr>
          <p:cNvPr id="689" name="Google Shape;689;p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693" name="Shape 693"/>
        <p:cNvGrpSpPr/>
        <p:nvPr/>
      </p:nvGrpSpPr>
      <p:grpSpPr>
        <a:xfrm>
          <a:off x="0" y="0"/>
          <a:ext cx="0" cy="0"/>
          <a:chOff x="0" y="0"/>
          <a:chExt cx="0" cy="0"/>
        </a:xfrm>
      </p:grpSpPr>
      <p:sp>
        <p:nvSpPr>
          <p:cNvPr id="694" name="Google Shape;694;p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Wind </a:t>
            </a:r>
            <a:r>
              <a:rPr lang="en"/>
              <a:t>Efficiency/Cost</a:t>
            </a:r>
            <a:r>
              <a:rPr lang="en"/>
              <a:t> </a:t>
            </a:r>
            <a:r>
              <a:rPr lang="en"/>
              <a:t>Comparatively</a:t>
            </a:r>
            <a:endParaRPr/>
          </a:p>
        </p:txBody>
      </p:sp>
      <p:sp>
        <p:nvSpPr>
          <p:cNvPr id="695" name="Google Shape;695;p93"/>
          <p:cNvSpPr txBox="1"/>
          <p:nvPr>
            <p:ph idx="1" type="body"/>
          </p:nvPr>
        </p:nvSpPr>
        <p:spPr>
          <a:xfrm>
            <a:off x="353450" y="4781550"/>
            <a:ext cx="4567200" cy="204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600">
                <a:solidFill>
                  <a:srgbClr val="000000"/>
                </a:solidFill>
              </a:rPr>
              <a:t>https://www.mpoweruk.com/images/efficiencies.gif</a:t>
            </a:r>
            <a:endParaRPr sz="600">
              <a:solidFill>
                <a:srgbClr val="000000"/>
              </a:solidFill>
            </a:endParaRPr>
          </a:p>
        </p:txBody>
      </p:sp>
      <p:pic>
        <p:nvPicPr>
          <p:cNvPr id="696" name="Google Shape;696;p93"/>
          <p:cNvPicPr preferRelativeResize="0"/>
          <p:nvPr/>
        </p:nvPicPr>
        <p:blipFill>
          <a:blip r:embed="rId3">
            <a:alphaModFix/>
          </a:blip>
          <a:stretch>
            <a:fillRect/>
          </a:stretch>
        </p:blipFill>
        <p:spPr>
          <a:xfrm>
            <a:off x="353450" y="1073375"/>
            <a:ext cx="4083900" cy="3708176"/>
          </a:xfrm>
          <a:prstGeom prst="rect">
            <a:avLst/>
          </a:prstGeom>
          <a:noFill/>
          <a:ln>
            <a:noFill/>
          </a:ln>
        </p:spPr>
      </p:pic>
      <p:pic>
        <p:nvPicPr>
          <p:cNvPr id="697" name="Google Shape;697;p93"/>
          <p:cNvPicPr preferRelativeResize="0"/>
          <p:nvPr/>
        </p:nvPicPr>
        <p:blipFill>
          <a:blip r:embed="rId4">
            <a:alphaModFix/>
          </a:blip>
          <a:stretch>
            <a:fillRect/>
          </a:stretch>
        </p:blipFill>
        <p:spPr>
          <a:xfrm>
            <a:off x="4437350" y="1880050"/>
            <a:ext cx="4401850" cy="2855722"/>
          </a:xfrm>
          <a:prstGeom prst="rect">
            <a:avLst/>
          </a:prstGeom>
          <a:noFill/>
          <a:ln>
            <a:noFill/>
          </a:ln>
        </p:spPr>
      </p:pic>
      <p:sp>
        <p:nvSpPr>
          <p:cNvPr id="698" name="Google Shape;698;p93"/>
          <p:cNvSpPr txBox="1"/>
          <p:nvPr/>
        </p:nvSpPr>
        <p:spPr>
          <a:xfrm>
            <a:off x="4607575" y="1092725"/>
            <a:ext cx="4162200" cy="7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Wind is a competitive, affordable energy option compared to others</a:t>
            </a:r>
            <a:endParaRPr sz="1800">
              <a:solidFill>
                <a:schemeClr val="dk1"/>
              </a:solidFill>
            </a:endParaRPr>
          </a:p>
        </p:txBody>
      </p:sp>
      <p:sp>
        <p:nvSpPr>
          <p:cNvPr id="699" name="Google Shape;699;p9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703" name="Shape 703"/>
        <p:cNvGrpSpPr/>
        <p:nvPr/>
      </p:nvGrpSpPr>
      <p:grpSpPr>
        <a:xfrm>
          <a:off x="0" y="0"/>
          <a:ext cx="0" cy="0"/>
          <a:chOff x="0" y="0"/>
          <a:chExt cx="0" cy="0"/>
        </a:xfrm>
      </p:grpSpPr>
      <p:sp>
        <p:nvSpPr>
          <p:cNvPr id="704" name="Google Shape;704;p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Downsides to Wind</a:t>
            </a:r>
            <a:endParaRPr/>
          </a:p>
        </p:txBody>
      </p:sp>
      <p:sp>
        <p:nvSpPr>
          <p:cNvPr id="705" name="Google Shape;705;p9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As seen in previous slides, the size of wind turbines are very large and only getting bigger.</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To have an effective wind field, very large areas of clear space are needed. These kinds of spaces are limited</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Environmental</a:t>
            </a:r>
            <a:r>
              <a:rPr lang="en">
                <a:solidFill>
                  <a:schemeClr val="dk1"/>
                </a:solidFill>
              </a:rPr>
              <a:t> effect</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Although wind energy is clean, it can take away from landscapes and nature areas creating an “eye sore” to </a:t>
            </a:r>
            <a:r>
              <a:rPr lang="en">
                <a:solidFill>
                  <a:schemeClr val="dk1"/>
                </a:solidFill>
              </a:rPr>
              <a:t>conservationists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Poses a threat to birds and other flying animals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Wind turbines put out a fair amount of noise</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~40 dB at 300 meters away, where residential houses can be located</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This can pose as a nuisance for those living near the turbines</a:t>
            </a:r>
            <a:endParaRPr>
              <a:solidFill>
                <a:schemeClr val="dk1"/>
              </a:solidFill>
            </a:endParaRPr>
          </a:p>
        </p:txBody>
      </p:sp>
      <p:sp>
        <p:nvSpPr>
          <p:cNvPr id="706" name="Google Shape;706;p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710" name="Shape 710"/>
        <p:cNvGrpSpPr/>
        <p:nvPr/>
      </p:nvGrpSpPr>
      <p:grpSpPr>
        <a:xfrm>
          <a:off x="0" y="0"/>
          <a:ext cx="0" cy="0"/>
          <a:chOff x="0" y="0"/>
          <a:chExt cx="0" cy="0"/>
        </a:xfrm>
      </p:grpSpPr>
      <p:sp>
        <p:nvSpPr>
          <p:cNvPr id="711" name="Google Shape;711;p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Wind Energy Machines and the Future</a:t>
            </a:r>
            <a:endParaRPr/>
          </a:p>
        </p:txBody>
      </p:sp>
      <p:sp>
        <p:nvSpPr>
          <p:cNvPr id="712" name="Google Shape;712;p9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In the past, wind energy </a:t>
            </a:r>
            <a:r>
              <a:rPr lang="en">
                <a:solidFill>
                  <a:srgbClr val="000000"/>
                </a:solidFill>
              </a:rPr>
              <a:t>has not</a:t>
            </a:r>
            <a:r>
              <a:rPr lang="en">
                <a:solidFill>
                  <a:srgbClr val="000000"/>
                </a:solidFill>
              </a:rPr>
              <a:t> only been used for electricity but also as </a:t>
            </a:r>
            <a:r>
              <a:rPr lang="en">
                <a:solidFill>
                  <a:srgbClr val="000000"/>
                </a:solidFill>
              </a:rPr>
              <a:t>mechanical</a:t>
            </a:r>
            <a:r>
              <a:rPr lang="en">
                <a:solidFill>
                  <a:srgbClr val="000000"/>
                </a:solidFill>
              </a:rPr>
              <a:t> energy. These machines were known as windmills. </a:t>
            </a:r>
            <a:endParaRPr>
              <a:solidFill>
                <a:srgbClr val="000000"/>
              </a:solidFill>
            </a:endParaRPr>
          </a:p>
          <a:p>
            <a:pPr indent="0" lvl="0" marL="0" rtl="0" algn="l">
              <a:spcBef>
                <a:spcPts val="1600"/>
              </a:spcBef>
              <a:spcAft>
                <a:spcPts val="0"/>
              </a:spcAft>
              <a:buNone/>
            </a:pPr>
            <a:r>
              <a:rPr lang="en">
                <a:solidFill>
                  <a:srgbClr val="000000"/>
                </a:solidFill>
              </a:rPr>
              <a:t>These windmills were used for farming purposes such as grinding down grain or acting as a pump for wells thus providing water to communities.</a:t>
            </a:r>
            <a:endParaRPr>
              <a:solidFill>
                <a:srgbClr val="000000"/>
              </a:solidFill>
            </a:endParaRPr>
          </a:p>
          <a:p>
            <a:pPr indent="0" lvl="0" marL="0" rtl="0" algn="l">
              <a:spcBef>
                <a:spcPts val="1600"/>
              </a:spcBef>
              <a:spcAft>
                <a:spcPts val="1600"/>
              </a:spcAft>
              <a:buNone/>
            </a:pPr>
            <a:r>
              <a:rPr lang="en">
                <a:solidFill>
                  <a:srgbClr val="000000"/>
                </a:solidFill>
              </a:rPr>
              <a:t>Looking toward the future, we can better optimize wind turbine </a:t>
            </a:r>
            <a:r>
              <a:rPr lang="en">
                <a:solidFill>
                  <a:srgbClr val="000000"/>
                </a:solidFill>
              </a:rPr>
              <a:t>models</a:t>
            </a:r>
            <a:r>
              <a:rPr lang="en">
                <a:solidFill>
                  <a:srgbClr val="000000"/>
                </a:solidFill>
              </a:rPr>
              <a:t> of the present while also looking into other interesting designs such as floating turbines, suspended by large </a:t>
            </a:r>
            <a:r>
              <a:rPr lang="en">
                <a:solidFill>
                  <a:srgbClr val="000000"/>
                </a:solidFill>
              </a:rPr>
              <a:t>helium</a:t>
            </a:r>
            <a:r>
              <a:rPr lang="en">
                <a:solidFill>
                  <a:srgbClr val="000000"/>
                </a:solidFill>
              </a:rPr>
              <a:t> filled disks for example. </a:t>
            </a:r>
            <a:endParaRPr>
              <a:solidFill>
                <a:srgbClr val="000000"/>
              </a:solidFill>
            </a:endParaRPr>
          </a:p>
        </p:txBody>
      </p:sp>
      <p:sp>
        <p:nvSpPr>
          <p:cNvPr id="713" name="Google Shape;713;p9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14" name="Google Shape;714;p95"/>
          <p:cNvPicPr preferRelativeResize="0"/>
          <p:nvPr/>
        </p:nvPicPr>
        <p:blipFill>
          <a:blip r:embed="rId3">
            <a:alphaModFix/>
          </a:blip>
          <a:stretch>
            <a:fillRect/>
          </a:stretch>
        </p:blipFill>
        <p:spPr>
          <a:xfrm>
            <a:off x="5721200" y="3491225"/>
            <a:ext cx="2117600" cy="1482975"/>
          </a:xfrm>
          <a:prstGeom prst="rect">
            <a:avLst/>
          </a:prstGeom>
          <a:noFill/>
          <a:ln>
            <a:noFill/>
          </a:ln>
        </p:spPr>
      </p:pic>
      <p:sp>
        <p:nvSpPr>
          <p:cNvPr id="715" name="Google Shape;715;p95"/>
          <p:cNvSpPr txBox="1"/>
          <p:nvPr/>
        </p:nvSpPr>
        <p:spPr>
          <a:xfrm>
            <a:off x="5000625" y="4849700"/>
            <a:ext cx="4618200" cy="1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https://www.treehugger.com/wind-technology/future-wind-power-9-cool-innovations.html</a:t>
            </a:r>
            <a:endParaRPr sz="8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6666"/>
        </a:solidFill>
      </p:bgPr>
    </p:bg>
    <p:spTree>
      <p:nvGrpSpPr>
        <p:cNvPr id="719" name="Shape 719"/>
        <p:cNvGrpSpPr/>
        <p:nvPr/>
      </p:nvGrpSpPr>
      <p:grpSpPr>
        <a:xfrm>
          <a:off x="0" y="0"/>
          <a:ext cx="0" cy="0"/>
          <a:chOff x="0" y="0"/>
          <a:chExt cx="0" cy="0"/>
        </a:xfrm>
      </p:grpSpPr>
      <p:sp>
        <p:nvSpPr>
          <p:cNvPr id="720" name="Google Shape;720;p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Wind Summarized</a:t>
            </a:r>
            <a:endParaRPr/>
          </a:p>
        </p:txBody>
      </p:sp>
      <p:sp>
        <p:nvSpPr>
          <p:cNvPr id="721" name="Google Shape;721;p9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Even with some downsides to wind energy, it is an undeniably </a:t>
            </a:r>
            <a:r>
              <a:rPr lang="en">
                <a:solidFill>
                  <a:srgbClr val="000000"/>
                </a:solidFill>
              </a:rPr>
              <a:t>efficient</a:t>
            </a:r>
            <a:r>
              <a:rPr lang="en">
                <a:solidFill>
                  <a:srgbClr val="000000"/>
                </a:solidFill>
              </a:rPr>
              <a:t> and clean way to supply electrical power to the grid.</a:t>
            </a:r>
            <a:endParaRPr>
              <a:solidFill>
                <a:srgbClr val="000000"/>
              </a:solidFill>
            </a:endParaRPr>
          </a:p>
          <a:p>
            <a:pPr indent="0" lvl="0" marL="0" rtl="0" algn="l">
              <a:spcBef>
                <a:spcPts val="1600"/>
              </a:spcBef>
              <a:spcAft>
                <a:spcPts val="0"/>
              </a:spcAft>
              <a:buNone/>
            </a:pPr>
            <a:r>
              <a:rPr lang="en">
                <a:solidFill>
                  <a:srgbClr val="000000"/>
                </a:solidFill>
              </a:rPr>
              <a:t>Looking toward the future to a better, more sustainable society, there is no doubt that we need to continue to </a:t>
            </a:r>
            <a:r>
              <a:rPr lang="en">
                <a:solidFill>
                  <a:srgbClr val="000000"/>
                </a:solidFill>
              </a:rPr>
              <a:t>utilize</a:t>
            </a:r>
            <a:r>
              <a:rPr lang="en">
                <a:solidFill>
                  <a:srgbClr val="000000"/>
                </a:solidFill>
              </a:rPr>
              <a:t> and </a:t>
            </a:r>
            <a:r>
              <a:rPr lang="en">
                <a:solidFill>
                  <a:srgbClr val="000000"/>
                </a:solidFill>
              </a:rPr>
              <a:t>innovate</a:t>
            </a:r>
            <a:r>
              <a:rPr lang="en">
                <a:solidFill>
                  <a:srgbClr val="000000"/>
                </a:solidFill>
              </a:rPr>
              <a:t> wind power. This will not only supply humanities energy needs, but will also eliminate a portion of CO2 saturation and make for a healthy, long lasting planet as well. </a:t>
            </a:r>
            <a:endParaRPr>
              <a:solidFill>
                <a:srgbClr val="000000"/>
              </a:solidFill>
            </a:endParaRPr>
          </a:p>
          <a:p>
            <a:pPr indent="0" lvl="0" marL="0" rtl="0" algn="l">
              <a:spcBef>
                <a:spcPts val="1600"/>
              </a:spcBef>
              <a:spcAft>
                <a:spcPts val="1600"/>
              </a:spcAft>
              <a:buNone/>
            </a:pPr>
            <a:r>
              <a:rPr lang="en">
                <a:solidFill>
                  <a:srgbClr val="000000"/>
                </a:solidFill>
              </a:rPr>
              <a:t>As with every other energy source, efficiency is of utmost importance and as a society we need to continue to strive to improve in this </a:t>
            </a:r>
            <a:r>
              <a:rPr lang="en">
                <a:solidFill>
                  <a:srgbClr val="000000"/>
                </a:solidFill>
              </a:rPr>
              <a:t>regard</a:t>
            </a:r>
            <a:r>
              <a:rPr lang="en">
                <a:solidFill>
                  <a:srgbClr val="000000"/>
                </a:solidFill>
              </a:rPr>
              <a:t>. </a:t>
            </a:r>
            <a:endParaRPr>
              <a:solidFill>
                <a:srgbClr val="000000"/>
              </a:solidFill>
            </a:endParaRPr>
          </a:p>
        </p:txBody>
      </p:sp>
      <p:sp>
        <p:nvSpPr>
          <p:cNvPr id="722" name="Google Shape;722;p9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7B7B7"/>
        </a:solidFill>
      </p:bgPr>
    </p:bg>
    <p:spTree>
      <p:nvGrpSpPr>
        <p:cNvPr id="726" name="Shape 726"/>
        <p:cNvGrpSpPr/>
        <p:nvPr/>
      </p:nvGrpSpPr>
      <p:grpSpPr>
        <a:xfrm>
          <a:off x="0" y="0"/>
          <a:ext cx="0" cy="0"/>
          <a:chOff x="0" y="0"/>
          <a:chExt cx="0" cy="0"/>
        </a:xfrm>
      </p:grpSpPr>
      <p:sp>
        <p:nvSpPr>
          <p:cNvPr id="727" name="Google Shape;727;p97"/>
          <p:cNvSpPr txBox="1"/>
          <p:nvPr>
            <p:ph idx="1" type="body"/>
          </p:nvPr>
        </p:nvSpPr>
        <p:spPr>
          <a:xfrm>
            <a:off x="100050" y="65925"/>
            <a:ext cx="8921100" cy="4990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a:solidFill>
                  <a:srgbClr val="000000"/>
                </a:solidFill>
              </a:rPr>
              <a:t>References</a:t>
            </a:r>
            <a:endParaRPr b="1">
              <a:solidFill>
                <a:srgbClr val="000000"/>
              </a:solidFill>
            </a:endParaRPr>
          </a:p>
          <a:p>
            <a:pPr indent="0" lvl="0" marL="0" rtl="0" algn="l">
              <a:lnSpc>
                <a:spcPct val="100000"/>
              </a:lnSpc>
              <a:spcBef>
                <a:spcPts val="1600"/>
              </a:spcBef>
              <a:spcAft>
                <a:spcPts val="0"/>
              </a:spcAft>
              <a:buNone/>
            </a:pPr>
            <a:r>
              <a:rPr lang="en" sz="1400" u="sng">
                <a:solidFill>
                  <a:srgbClr val="0000FF"/>
                </a:solidFill>
                <a:hlinkClick r:id="rId3">
                  <a:extLst>
                    <a:ext uri="{A12FA001-AC4F-418D-AE19-62706E023703}">
                      <ahyp:hlinkClr val="tx"/>
                    </a:ext>
                  </a:extLst>
                </a:hlinkClick>
              </a:rPr>
              <a:t>https://www.usbr.gov/power/edu/pamphlet.pdf</a:t>
            </a:r>
            <a:endParaRPr sz="1400">
              <a:solidFill>
                <a:srgbClr val="0000FF"/>
              </a:solidFill>
            </a:endParaRPr>
          </a:p>
          <a:p>
            <a:pPr indent="0" lvl="0" marL="0" rtl="0" algn="l">
              <a:lnSpc>
                <a:spcPct val="100000"/>
              </a:lnSpc>
              <a:spcBef>
                <a:spcPts val="1600"/>
              </a:spcBef>
              <a:spcAft>
                <a:spcPts val="0"/>
              </a:spcAft>
              <a:buNone/>
            </a:pPr>
            <a:r>
              <a:rPr lang="en" sz="1400" u="sng">
                <a:solidFill>
                  <a:srgbClr val="0000FF"/>
                </a:solidFill>
                <a:hlinkClick r:id="rId4">
                  <a:extLst>
                    <a:ext uri="{A12FA001-AC4F-418D-AE19-62706E023703}">
                      <ahyp:hlinkClr val="tx"/>
                    </a:ext>
                  </a:extLst>
                </a:hlinkClick>
              </a:rPr>
              <a:t>http://www.wvic.com/Content/Facts_About_Hydropower.cfm</a:t>
            </a:r>
            <a:endParaRPr sz="1400">
              <a:solidFill>
                <a:srgbClr val="0000FF"/>
              </a:solidFill>
            </a:endParaRPr>
          </a:p>
          <a:p>
            <a:pPr indent="0" lvl="0" marL="0" rtl="0" algn="l">
              <a:lnSpc>
                <a:spcPct val="100000"/>
              </a:lnSpc>
              <a:spcBef>
                <a:spcPts val="1600"/>
              </a:spcBef>
              <a:spcAft>
                <a:spcPts val="0"/>
              </a:spcAft>
              <a:buNone/>
            </a:pPr>
            <a:r>
              <a:rPr lang="en" sz="1400" u="sng">
                <a:solidFill>
                  <a:srgbClr val="0000FF"/>
                </a:solidFill>
                <a:hlinkClick r:id="rId5">
                  <a:extLst>
                    <a:ext uri="{A12FA001-AC4F-418D-AE19-62706E023703}">
                      <ahyp:hlinkClr val="tx"/>
                    </a:ext>
                  </a:extLst>
                </a:hlinkClick>
              </a:rPr>
              <a:t>https://www.netl.doe.gov/File%20Library/Research/Coal/energy%20systems/gasification/gasifipedia/EEGJulyrevisedFINAL1-2003-030-0548-2.pdf</a:t>
            </a:r>
            <a:endParaRPr sz="1400">
              <a:solidFill>
                <a:srgbClr val="0000FF"/>
              </a:solidFill>
            </a:endParaRPr>
          </a:p>
          <a:p>
            <a:pPr indent="0" lvl="0" marL="0" rtl="0" algn="l">
              <a:lnSpc>
                <a:spcPct val="100000"/>
              </a:lnSpc>
              <a:spcBef>
                <a:spcPts val="1600"/>
              </a:spcBef>
              <a:spcAft>
                <a:spcPts val="0"/>
              </a:spcAft>
              <a:buNone/>
            </a:pPr>
            <a:r>
              <a:rPr lang="en" sz="1400" u="sng">
                <a:solidFill>
                  <a:srgbClr val="0000FF"/>
                </a:solidFill>
                <a:hlinkClick r:id="rId6">
                  <a:extLst>
                    <a:ext uri="{A12FA001-AC4F-418D-AE19-62706E023703}">
                      <ahyp:hlinkClr val="tx"/>
                    </a:ext>
                  </a:extLst>
                </a:hlinkClick>
              </a:rPr>
              <a:t>http://insideenergy.org/2015/11/06/lost-in-transmission-how-much-electricity-disappears-between-a-power-plant-and-your-plug/</a:t>
            </a:r>
            <a:endParaRPr sz="1400">
              <a:solidFill>
                <a:srgbClr val="0000FF"/>
              </a:solidFill>
            </a:endParaRPr>
          </a:p>
          <a:p>
            <a:pPr indent="0" lvl="0" marL="0" rtl="0" algn="l">
              <a:lnSpc>
                <a:spcPct val="100000"/>
              </a:lnSpc>
              <a:spcBef>
                <a:spcPts val="1600"/>
              </a:spcBef>
              <a:spcAft>
                <a:spcPts val="0"/>
              </a:spcAft>
              <a:buNone/>
            </a:pPr>
            <a:r>
              <a:rPr lang="en" sz="1400" u="sng">
                <a:solidFill>
                  <a:srgbClr val="0000FF"/>
                </a:solidFill>
                <a:hlinkClick r:id="rId7">
                  <a:extLst>
                    <a:ext uri="{A12FA001-AC4F-418D-AE19-62706E023703}">
                      <ahyp:hlinkClr val="tx"/>
                    </a:ext>
                  </a:extLst>
                </a:hlinkClick>
              </a:rPr>
              <a:t>http://greenbugenergy.com/get-educated-knowledge/types-of-turbines#prettyPhoto</a:t>
            </a:r>
            <a:endParaRPr sz="1400">
              <a:solidFill>
                <a:srgbClr val="0000FF"/>
              </a:solidFill>
            </a:endParaRPr>
          </a:p>
          <a:p>
            <a:pPr indent="0" lvl="0" marL="0" rtl="0" algn="l">
              <a:lnSpc>
                <a:spcPct val="100000"/>
              </a:lnSpc>
              <a:spcBef>
                <a:spcPts val="1600"/>
              </a:spcBef>
              <a:spcAft>
                <a:spcPts val="0"/>
              </a:spcAft>
              <a:buNone/>
            </a:pPr>
            <a:r>
              <a:rPr lang="en" sz="1400" u="sng">
                <a:solidFill>
                  <a:srgbClr val="0000FF"/>
                </a:solidFill>
                <a:hlinkClick r:id="rId8">
                  <a:extLst>
                    <a:ext uri="{A12FA001-AC4F-418D-AE19-62706E023703}">
                      <ahyp:hlinkClr val="tx"/>
                    </a:ext>
                  </a:extLst>
                </a:hlinkClick>
              </a:rPr>
              <a:t>http://www.world-nuclear.org/information-library/nuclear-fuel-cycle/nuclear-power-reactors/nuclear-power-reactors.aspx</a:t>
            </a:r>
            <a:endParaRPr sz="1400">
              <a:solidFill>
                <a:srgbClr val="0000FF"/>
              </a:solidFill>
            </a:endParaRPr>
          </a:p>
          <a:p>
            <a:pPr indent="0" lvl="0" marL="0" rtl="0" algn="l">
              <a:lnSpc>
                <a:spcPct val="100000"/>
              </a:lnSpc>
              <a:spcBef>
                <a:spcPts val="800"/>
              </a:spcBef>
              <a:spcAft>
                <a:spcPts val="0"/>
              </a:spcAft>
              <a:buNone/>
            </a:pPr>
            <a:r>
              <a:rPr lang="en" sz="1400" u="sng">
                <a:solidFill>
                  <a:srgbClr val="0000FF"/>
                </a:solidFill>
                <a:hlinkClick r:id="rId9">
                  <a:extLst>
                    <a:ext uri="{A12FA001-AC4F-418D-AE19-62706E023703}">
                      <ahyp:hlinkClr val="tx"/>
                    </a:ext>
                  </a:extLst>
                </a:hlinkClick>
              </a:rPr>
              <a:t>https://www.youtube.com/watch?v=1U6Nzcv9Vws</a:t>
            </a:r>
            <a:endParaRPr sz="1400">
              <a:solidFill>
                <a:srgbClr val="0000FF"/>
              </a:solidFill>
            </a:endParaRPr>
          </a:p>
          <a:p>
            <a:pPr indent="0" lvl="0" marL="0" rtl="0" algn="l">
              <a:lnSpc>
                <a:spcPct val="100000"/>
              </a:lnSpc>
              <a:spcBef>
                <a:spcPts val="800"/>
              </a:spcBef>
              <a:spcAft>
                <a:spcPts val="0"/>
              </a:spcAft>
              <a:buNone/>
            </a:pPr>
            <a:r>
              <a:rPr lang="en" sz="1400" u="sng">
                <a:solidFill>
                  <a:srgbClr val="0000FF"/>
                </a:solidFill>
                <a:hlinkClick r:id="rId10">
                  <a:extLst>
                    <a:ext uri="{A12FA001-AC4F-418D-AE19-62706E023703}">
                      <ahyp:hlinkClr val="tx"/>
                    </a:ext>
                  </a:extLst>
                </a:hlinkClick>
              </a:rPr>
              <a:t>https://www.nuclear-power.net/neutron-moderator/</a:t>
            </a:r>
            <a:endParaRPr sz="1400">
              <a:solidFill>
                <a:srgbClr val="0000FF"/>
              </a:solidFill>
            </a:endParaRPr>
          </a:p>
          <a:p>
            <a:pPr indent="0" lvl="0" marL="0" rtl="0" algn="l">
              <a:lnSpc>
                <a:spcPct val="100000"/>
              </a:lnSpc>
              <a:spcBef>
                <a:spcPts val="800"/>
              </a:spcBef>
              <a:spcAft>
                <a:spcPts val="0"/>
              </a:spcAft>
              <a:buNone/>
            </a:pPr>
            <a:r>
              <a:rPr lang="en" sz="1400" u="sng">
                <a:solidFill>
                  <a:srgbClr val="0000FF"/>
                </a:solidFill>
                <a:hlinkClick r:id="rId11">
                  <a:extLst>
                    <a:ext uri="{A12FA001-AC4F-418D-AE19-62706E023703}">
                      <ahyp:hlinkClr val="tx"/>
                    </a:ext>
                  </a:extLst>
                </a:hlinkClick>
              </a:rPr>
              <a:t>http://www.wind-power-program.com/betz.htm</a:t>
            </a:r>
            <a:endParaRPr sz="1400">
              <a:solidFill>
                <a:srgbClr val="0000FF"/>
              </a:solidFill>
            </a:endParaRPr>
          </a:p>
          <a:p>
            <a:pPr indent="0" lvl="0" marL="0" rtl="0" algn="l">
              <a:lnSpc>
                <a:spcPct val="100000"/>
              </a:lnSpc>
              <a:spcBef>
                <a:spcPts val="800"/>
              </a:spcBef>
              <a:spcAft>
                <a:spcPts val="0"/>
              </a:spcAft>
              <a:buNone/>
            </a:pPr>
            <a:r>
              <a:rPr lang="en" sz="1400" u="sng">
                <a:solidFill>
                  <a:srgbClr val="0000FF"/>
                </a:solidFill>
                <a:hlinkClick r:id="rId12">
                  <a:extLst>
                    <a:ext uri="{A12FA001-AC4F-418D-AE19-62706E023703}">
                      <ahyp:hlinkClr val="tx"/>
                    </a:ext>
                  </a:extLst>
                </a:hlinkClick>
              </a:rPr>
              <a:t>http://www.alternative-energy-tutorials.com/wind-energy/wind-turbine-design.html</a:t>
            </a:r>
            <a:endParaRPr sz="1400">
              <a:solidFill>
                <a:srgbClr val="0000FF"/>
              </a:solidFill>
            </a:endParaRPr>
          </a:p>
          <a:p>
            <a:pPr indent="0" lvl="0" marL="0" rtl="0" algn="l">
              <a:lnSpc>
                <a:spcPct val="100000"/>
              </a:lnSpc>
              <a:spcBef>
                <a:spcPts val="800"/>
              </a:spcBef>
              <a:spcAft>
                <a:spcPts val="0"/>
              </a:spcAft>
              <a:buNone/>
            </a:pPr>
            <a:r>
              <a:t/>
            </a:r>
            <a:endParaRPr sz="1400">
              <a:solidFill>
                <a:srgbClr val="0000FF"/>
              </a:solidFill>
            </a:endParaRPr>
          </a:p>
          <a:p>
            <a:pPr indent="0" lvl="0" marL="0" rtl="0" algn="l">
              <a:lnSpc>
                <a:spcPct val="100000"/>
              </a:lnSpc>
              <a:spcBef>
                <a:spcPts val="800"/>
              </a:spcBef>
              <a:spcAft>
                <a:spcPts val="0"/>
              </a:spcAft>
              <a:buNone/>
            </a:pPr>
            <a:r>
              <a:t/>
            </a:r>
            <a:endParaRPr sz="1400">
              <a:solidFill>
                <a:srgbClr val="0000FF"/>
              </a:solidFill>
            </a:endParaRPr>
          </a:p>
          <a:p>
            <a:pPr indent="0" lvl="0" marL="0" rtl="0" algn="l">
              <a:lnSpc>
                <a:spcPct val="100000"/>
              </a:lnSpc>
              <a:spcBef>
                <a:spcPts val="800"/>
              </a:spcBef>
              <a:spcAft>
                <a:spcPts val="800"/>
              </a:spcAft>
              <a:buClr>
                <a:schemeClr val="dk1"/>
              </a:buClr>
              <a:buSzPts val="1100"/>
              <a:buFont typeface="Arial"/>
              <a:buNone/>
            </a:pPr>
            <a:r>
              <a:t/>
            </a:r>
            <a:endParaRPr/>
          </a:p>
        </p:txBody>
      </p:sp>
      <p:sp>
        <p:nvSpPr>
          <p:cNvPr id="728" name="Google Shape;728;p9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B26B"/>
        </a:solidFill>
      </p:bgPr>
    </p:bg>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Three Processes of Energy Generation</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i="1" lang="en" sz="1800"/>
              <a:t>	(The three types of fossil fuels use the same processes)</a:t>
            </a:r>
            <a:endParaRPr i="1" sz="1800"/>
          </a:p>
          <a:p>
            <a:pPr indent="0" lvl="0" marL="0" rtl="0" algn="l">
              <a:spcBef>
                <a:spcPts val="0"/>
              </a:spcBef>
              <a:spcAft>
                <a:spcPts val="0"/>
              </a:spcAft>
              <a:buNone/>
            </a:pPr>
            <a:r>
              <a:t/>
            </a:r>
            <a:endParaRPr/>
          </a:p>
          <a:p>
            <a:pPr indent="0" lvl="0" marL="0" rtl="0" algn="l">
              <a:spcBef>
                <a:spcPts val="0"/>
              </a:spcBef>
              <a:spcAft>
                <a:spcPts val="0"/>
              </a:spcAft>
              <a:buNone/>
            </a:pPr>
            <a:r>
              <a:t/>
            </a:r>
            <a:endParaRPr sz="1400"/>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sp>
        <p:nvSpPr>
          <p:cNvPr id="115" name="Google Shape;115;p21"/>
          <p:cNvSpPr txBox="1"/>
          <p:nvPr>
            <p:ph idx="1" type="body"/>
          </p:nvPr>
        </p:nvSpPr>
        <p:spPr>
          <a:xfrm>
            <a:off x="344175" y="159102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AutoNum type="arabicPeriod"/>
            </a:pPr>
            <a:r>
              <a:rPr lang="en">
                <a:solidFill>
                  <a:srgbClr val="000000"/>
                </a:solidFill>
              </a:rPr>
              <a:t>Conventional Steam: Oil/Coal/Natural Gas is burned to heat water to create steam to generate electricity </a:t>
            </a:r>
            <a:endParaRPr>
              <a:solidFill>
                <a:srgbClr val="000000"/>
              </a:solidFill>
            </a:endParaRPr>
          </a:p>
          <a:p>
            <a:pPr indent="0" lvl="0" marL="457200" rtl="0" algn="l">
              <a:spcBef>
                <a:spcPts val="1600"/>
              </a:spcBef>
              <a:spcAft>
                <a:spcPts val="0"/>
              </a:spcAft>
              <a:buNone/>
            </a:pPr>
            <a:r>
              <a:t/>
            </a:r>
            <a:endParaRPr>
              <a:solidFill>
                <a:srgbClr val="000000"/>
              </a:solidFill>
            </a:endParaRPr>
          </a:p>
          <a:p>
            <a:pPr indent="-342900" lvl="0" marL="457200" rtl="0" algn="l">
              <a:spcBef>
                <a:spcPts val="0"/>
              </a:spcBef>
              <a:spcAft>
                <a:spcPts val="0"/>
              </a:spcAft>
              <a:buClr>
                <a:srgbClr val="000000"/>
              </a:buClr>
              <a:buSzPts val="1800"/>
              <a:buAutoNum type="arabicPeriod"/>
            </a:pPr>
            <a:r>
              <a:rPr lang="en">
                <a:solidFill>
                  <a:srgbClr val="000000"/>
                </a:solidFill>
              </a:rPr>
              <a:t>Combustion Turbine: Oil/Coal/Natural Gas is burned under pressure to produce hot exhaust gases which spin a turbine to generate electricity.</a:t>
            </a:r>
            <a:endParaRPr>
              <a:solidFill>
                <a:srgbClr val="000000"/>
              </a:solidFill>
            </a:endParaRPr>
          </a:p>
          <a:p>
            <a:pPr indent="0" lvl="0" marL="457200" rtl="0" algn="l">
              <a:spcBef>
                <a:spcPts val="1600"/>
              </a:spcBef>
              <a:spcAft>
                <a:spcPts val="0"/>
              </a:spcAft>
              <a:buNone/>
            </a:pPr>
            <a:r>
              <a:t/>
            </a:r>
            <a:endParaRPr>
              <a:solidFill>
                <a:srgbClr val="000000"/>
              </a:solidFill>
            </a:endParaRPr>
          </a:p>
          <a:p>
            <a:pPr indent="-342900" lvl="0" marL="457200" rtl="0" algn="l">
              <a:spcBef>
                <a:spcPts val="0"/>
              </a:spcBef>
              <a:spcAft>
                <a:spcPts val="0"/>
              </a:spcAft>
              <a:buClr>
                <a:srgbClr val="000000"/>
              </a:buClr>
              <a:buSzPts val="1800"/>
              <a:buAutoNum type="arabicPeriod"/>
            </a:pPr>
            <a:r>
              <a:rPr lang="en">
                <a:solidFill>
                  <a:srgbClr val="000000"/>
                </a:solidFill>
              </a:rPr>
              <a:t>Combined Cycle: A combustion turbine uses heated exhaust gases to generate electricity. After these exhaust gases are recovered, water is heated in a boiler creating steam to drive a second turbine. </a:t>
            </a:r>
            <a:endParaRPr>
              <a:solidFill>
                <a:srgbClr val="000000"/>
              </a:solidFill>
            </a:endParaRPr>
          </a:p>
        </p:txBody>
      </p:sp>
      <p:sp>
        <p:nvSpPr>
          <p:cNvPr id="116" name="Google Shape;116;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